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cept 1" id="{436D50E9-7BEF-4482-8173-2B1A3594726F}">
          <p14:sldIdLst>
            <p14:sldId id="257"/>
            <p14:sldId id="258"/>
            <p14:sldId id="259"/>
            <p14:sldId id="260"/>
            <p14:sldId id="261"/>
            <p14:sldId id="262"/>
          </p14:sldIdLst>
        </p14:section>
        <p14:section name="Concept 2" id="{DE52041F-1C81-49AF-841A-99B2D44CB4EF}">
          <p14:sldIdLst>
            <p14:sldId id="263"/>
            <p14:sldId id="264"/>
            <p14:sldId id="265"/>
            <p14:sldId id="266"/>
            <p14:sldId id="267"/>
            <p14:sldId id="268"/>
          </p14:sldIdLst>
        </p14:section>
        <p14:section name="concept 3" id="{D6B13FCF-A674-491A-B5AF-33179EB5AC2D}">
          <p14:sldIdLst>
            <p14:sldId id="269"/>
            <p14:sldId id="270"/>
            <p14:sldId id="271"/>
            <p14:sldId id="272"/>
            <p14:sldId id="273"/>
            <p14:sldId id="274"/>
            <p14:sldId id="275"/>
            <p14:sldId id="276"/>
            <p14:sldId id="277"/>
            <p14:sldId id="278"/>
            <p14:sldId id="279"/>
            <p14:sldId id="280"/>
          </p14:sldIdLst>
        </p14:section>
        <p14:section name="concept 5" id="{B906EAD1-793A-4F5C-B940-F0A8F77546FF}">
          <p14:sldIdLst>
            <p14:sldId id="281"/>
            <p14:sldId id="282"/>
            <p14:sldId id="283"/>
            <p14:sldId id="284"/>
            <p14:sldId id="285"/>
            <p14:sldId id="286"/>
          </p14:sldIdLst>
        </p14:section>
        <p14:section name="concept 6" id="{4ACC7687-79ED-4C8B-878F-FD14B5178A80}">
          <p14:sldIdLst>
            <p14:sldId id="287"/>
            <p14:sldId id="288"/>
            <p14:sldId id="289"/>
            <p14:sldId id="290"/>
            <p14:sldId id="291"/>
            <p14:sldId id="292"/>
          </p14:sldIdLst>
        </p14:section>
        <p14:section name="concept 7" id="{08233EF1-94FB-4071-B541-B3DEB108691F}">
          <p14:sldIdLst>
            <p14:sldId id="293"/>
            <p14:sldId id="294"/>
            <p14:sldId id="295"/>
            <p14:sldId id="296"/>
            <p14:sldId id="297"/>
            <p14:sldId id="298"/>
          </p14:sldIdLst>
        </p14:section>
        <p14:section name="concept 8" id="{3DE49B54-E8A4-46C7-977F-4CFD0DD4A157}">
          <p14:sldIdLst>
            <p14:sldId id="299"/>
            <p14:sldId id="300"/>
            <p14:sldId id="301"/>
            <p14:sldId id="302"/>
            <p14:sldId id="303"/>
            <p14:sldId id="304"/>
          </p14:sldIdLst>
        </p14:section>
        <p14:section name="concept 9" id="{1FCD44DE-BBA2-4278-A2E5-33FD01DA32C7}">
          <p14:sldIdLst>
            <p14:sldId id="305"/>
            <p14:sldId id="306"/>
            <p14:sldId id="307"/>
            <p14:sldId id="308"/>
            <p14:sldId id="309"/>
            <p14:sldId id="310"/>
          </p14:sldIdLst>
        </p14:section>
        <p14:section name="concept 10" id="{DD701C37-E158-4975-A61F-D1334832A488}">
          <p14:sldIdLst>
            <p14:sldId id="311"/>
            <p14:sldId id="312"/>
            <p14:sldId id="313"/>
            <p14:sldId id="314"/>
            <p14:sldId id="315"/>
            <p14:sldId id="316"/>
          </p14:sldIdLst>
        </p14:section>
        <p14:section name="concept 11" id="{E5721305-1188-4FE9-8692-1ACEB15EE8FA}">
          <p14:sldIdLst>
            <p14:sldId id="317"/>
            <p14:sldId id="318"/>
            <p14:sldId id="319"/>
            <p14:sldId id="320"/>
            <p14:sldId id="321"/>
            <p14:sldId id="322"/>
          </p14:sldIdLst>
        </p14:section>
        <p14:section name="concept 12" id="{40EBEB02-6F19-4394-958B-0C82ACB370A6}">
          <p14:sldIdLst>
            <p14:sldId id="323"/>
            <p14:sldId id="324"/>
            <p14:sldId id="325"/>
            <p14:sldId id="326"/>
            <p14:sldId id="327"/>
            <p14:sldId id="328"/>
            <p14:sldId id="3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24" d="100"/>
          <a:sy n="124" d="100"/>
        </p:scale>
        <p:origin x="5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One</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461665"/>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4844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4753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6339389" y="2116311"/>
            <a:ext cx="354842" cy="369332"/>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Two</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b="0" i="0" dirty="0">
                <a:solidFill>
                  <a:srgbClr val="212529"/>
                </a:solidFill>
                <a:effectLst/>
              </a:rPr>
              <a:t>Came to believe that a Power greater than ourselves could restore us to sanity.</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Two</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dirty="0"/>
              <a:t>For our group purpose there is but one ultimate authority — a loving God as He may express Himself in our group conscience. Our leaders are but trusted servants; they do not govern.</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Two</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dirty="0">
                <a:solidFill>
                  <a:srgbClr val="212529"/>
                </a:solidFill>
                <a:effectLst/>
              </a:rPr>
              <a:t>The OA groups have delegated to World Service Business Conference the active maintenance of our world services; thus, World Service Business Conference is the voice, authority and effective conscience of OA as a whole.</a:t>
            </a:r>
          </a:p>
        </p:txBody>
      </p:sp>
      <p:sp>
        <p:nvSpPr>
          <p:cNvPr id="7" name="TextBox 6">
            <a:extLst>
              <a:ext uri="{FF2B5EF4-FFF2-40B4-BE49-F238E27FC236}">
                <a16:creationId xmlns:a16="http://schemas.microsoft.com/office/drawing/2014/main" id="{0C01004D-AB7A-4A17-8999-3EA8EFE13B42}"/>
              </a:ext>
            </a:extLst>
          </p:cNvPr>
          <p:cNvSpPr txBox="1"/>
          <p:nvPr/>
        </p:nvSpPr>
        <p:spPr>
          <a:xfrm>
            <a:off x="830490" y="6189663"/>
            <a:ext cx="10167582" cy="461665"/>
          </a:xfrm>
          <a:prstGeom prst="rect">
            <a:avLst/>
          </a:prstGeom>
          <a:noFill/>
        </p:spPr>
        <p:txBody>
          <a:bodyPr wrap="square" rtlCol="0">
            <a:spAutoFit/>
          </a:bodyPr>
          <a:lstStyle/>
          <a:p>
            <a:r>
              <a:rPr lang="en-US" sz="2400" b="1" dirty="0"/>
              <a:t>Spiritual Principles:</a:t>
            </a:r>
            <a:r>
              <a:rPr lang="en-US" sz="2400" dirty="0"/>
              <a:t> Hope, Trust, Conscience</a:t>
            </a:r>
          </a:p>
        </p:txBody>
      </p:sp>
      <p:sp>
        <p:nvSpPr>
          <p:cNvPr id="8" name="Slide Number Placeholder 9">
            <a:extLst>
              <a:ext uri="{FF2B5EF4-FFF2-40B4-BE49-F238E27FC236}">
                <a16:creationId xmlns:a16="http://schemas.microsoft.com/office/drawing/2014/main" id="{1CC7AD54-D93F-BA4C-51AF-12D6D11BB84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10</a:t>
            </a:fld>
            <a:endParaRPr lang="en-US" sz="1200" b="1" dirty="0">
              <a:solidFill>
                <a:schemeClr val="bg2">
                  <a:lumMod val="50000"/>
                </a:schemeClr>
              </a:solidFill>
            </a:endParaRPr>
          </a:p>
        </p:txBody>
      </p:sp>
    </p:spTree>
    <p:extLst>
      <p:ext uri="{BB962C8B-B14F-4D97-AF65-F5344CB8AC3E}">
        <p14:creationId xmlns:p14="http://schemas.microsoft.com/office/powerpoint/2010/main" val="309293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09600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96000" y="1173707"/>
            <a:ext cx="5026152" cy="5382541"/>
          </a:xfrm>
        </p:spPr>
        <p:txBody>
          <a:bodyPr>
            <a:normAutofit lnSpcReduction="10000"/>
          </a:bodyPr>
          <a:lstStyle/>
          <a:p>
            <a:pPr>
              <a:spcAft>
                <a:spcPts val="600"/>
              </a:spcAft>
            </a:pPr>
            <a:r>
              <a:rPr lang="en-US" dirty="0"/>
              <a:t>Trusting our group conscience process is the backbone of this Concept. We, as a Fellowship, have come to understand that the Power greater than ourselves in which we place our individual hopes for recovery is expressed for OA by the WSBC, which acts on behalf of the Fellowship as its (current) group conscience.</a:t>
            </a:r>
          </a:p>
          <a:p>
            <a:r>
              <a:rPr lang="en-US" dirty="0"/>
              <a:t>New literature, selection of Trustees, revision of Fellowship-related policies and bylaws, and sharing the state of the worldwide Fellowship is reviewed and decisions are made based on informed group conscience and members’ trust in the process.</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Two</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11</a:t>
            </a:fld>
            <a:endParaRPr lang="en-US" dirty="0"/>
          </a:p>
        </p:txBody>
      </p:sp>
    </p:spTree>
    <p:extLst>
      <p:ext uri="{BB962C8B-B14F-4D97-AF65-F5344CB8AC3E}">
        <p14:creationId xmlns:p14="http://schemas.microsoft.com/office/powerpoint/2010/main" val="123489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27435" y="6405677"/>
            <a:ext cx="2743200" cy="365125"/>
          </a:xfrm>
        </p:spPr>
        <p:txBody>
          <a:bodyPr/>
          <a:lstStyle/>
          <a:p>
            <a:fld id="{D8DA9DAA-006C-4F4B-980E-E3DF019B24E2}" type="slidenum">
              <a:rPr lang="en-US" smtClean="0"/>
              <a:pPr/>
              <a:t>12</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Two</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68442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Three</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461665"/>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4844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4753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7522190" y="3913338"/>
            <a:ext cx="354842" cy="369332"/>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8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Three</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b="0" i="0" dirty="0">
                <a:solidFill>
                  <a:srgbClr val="212529"/>
                </a:solidFill>
                <a:effectLst/>
              </a:rPr>
              <a:t>The right of decision, based on trust, makes effective leadership possible.</a:t>
            </a:r>
          </a:p>
          <a:p>
            <a:endParaRPr lang="en-US" dirty="0"/>
          </a:p>
          <a:p>
            <a:r>
              <a:rPr lang="en-US" dirty="0"/>
              <a:t>Spiritual Principle: </a:t>
            </a:r>
            <a:r>
              <a:rPr lang="en-US" b="0" i="0" dirty="0">
                <a:solidFill>
                  <a:srgbClr val="212529"/>
                </a:solidFill>
                <a:effectLst/>
              </a:rPr>
              <a:t>Trust</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Three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14</a:t>
            </a:fld>
            <a:endParaRPr lang="en-US" dirty="0"/>
          </a:p>
        </p:txBody>
      </p:sp>
    </p:spTree>
    <p:extLst>
      <p:ext uri="{BB962C8B-B14F-4D97-AF65-F5344CB8AC3E}">
        <p14:creationId xmlns:p14="http://schemas.microsoft.com/office/powerpoint/2010/main" val="122664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219825"/>
          </a:xfrm>
        </p:spPr>
        <p:txBody>
          <a:bodyPr>
            <a:normAutofit fontScale="90000"/>
          </a:bodyPr>
          <a:lstStyle/>
          <a:p>
            <a:pPr>
              <a:lnSpc>
                <a:spcPct val="100000"/>
              </a:lnSpc>
              <a:spcBef>
                <a:spcPts val="0"/>
              </a:spcBef>
              <a:spcAft>
                <a:spcPts val="600"/>
              </a:spcAft>
            </a:pPr>
            <a:r>
              <a:rPr lang="en-US" sz="2800" kern="1100" dirty="0"/>
              <a:t>Working within their job descriptions, trusted servants have the right to decide how to do their jobs.  We trust them to act and lead responsibly.</a:t>
            </a:r>
            <a:br>
              <a:rPr lang="en-US" sz="2800" kern="1100" dirty="0"/>
            </a:br>
            <a:br>
              <a:rPr lang="en-US" sz="2800" kern="1100" dirty="0"/>
            </a:br>
            <a:r>
              <a:rPr lang="en-US" sz="2800" kern="1100" dirty="0"/>
              <a:t>The Third Concept gives OA groups </a:t>
            </a:r>
            <a:r>
              <a:rPr lang="en-US" sz="2800" kern="1100"/>
              <a:t>the right to </a:t>
            </a:r>
            <a:r>
              <a:rPr lang="en-US" sz="2800" kern="1100" dirty="0"/>
              <a:t>bestow upon a trusted individual the authority to make decisions on behalf of the group when needed.</a:t>
            </a:r>
            <a:br>
              <a:rPr lang="en-US" sz="2800" kern="1100" dirty="0"/>
            </a:br>
            <a:br>
              <a:rPr lang="en-US" sz="2800" kern="1100" dirty="0"/>
            </a:br>
            <a:r>
              <a:rPr lang="en-US" sz="2800" kern="1100" dirty="0"/>
              <a:t>Delegating in this manner allows quick and efficient decision making. This trust is the heart of Concept Three.</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Three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15</a:t>
            </a:fld>
            <a:endParaRPr lang="en-US" dirty="0"/>
          </a:p>
        </p:txBody>
      </p:sp>
    </p:spTree>
    <p:extLst>
      <p:ext uri="{BB962C8B-B14F-4D97-AF65-F5344CB8AC3E}">
        <p14:creationId xmlns:p14="http://schemas.microsoft.com/office/powerpoint/2010/main" val="156467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Three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b="0" i="0" dirty="0">
                <a:solidFill>
                  <a:srgbClr val="212529"/>
                </a:solidFill>
                <a:effectLst/>
              </a:rPr>
              <a:t>Made a decision to turn our will and our lives over to the care of God as we understood Him.</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Three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b="0" i="0" u="none" strike="noStrike" dirty="0">
                <a:solidFill>
                  <a:srgbClr val="212529"/>
                </a:solidFill>
                <a:effectLst/>
              </a:rPr>
              <a:t>The only requirement for OA membership is a desire to stop eating compulsively.</a:t>
            </a:r>
            <a:endParaRPr lang="en-US"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Three</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dirty="0">
                <a:solidFill>
                  <a:srgbClr val="212529"/>
                </a:solidFill>
                <a:effectLst/>
              </a:rPr>
              <a:t>The right of decision, based on trust, makes effective leadership possible.</a:t>
            </a:r>
          </a:p>
        </p:txBody>
      </p:sp>
      <p:sp>
        <p:nvSpPr>
          <p:cNvPr id="7" name="TextBox 6">
            <a:extLst>
              <a:ext uri="{FF2B5EF4-FFF2-40B4-BE49-F238E27FC236}">
                <a16:creationId xmlns:a16="http://schemas.microsoft.com/office/drawing/2014/main" id="{0C01004D-AB7A-4A17-8999-3EA8EFE13B42}"/>
              </a:ext>
            </a:extLst>
          </p:cNvPr>
          <p:cNvSpPr txBox="1"/>
          <p:nvPr/>
        </p:nvSpPr>
        <p:spPr>
          <a:xfrm>
            <a:off x="935122" y="5352693"/>
            <a:ext cx="10167582" cy="461665"/>
          </a:xfrm>
          <a:prstGeom prst="rect">
            <a:avLst/>
          </a:prstGeom>
          <a:noFill/>
        </p:spPr>
        <p:txBody>
          <a:bodyPr wrap="square" rtlCol="0">
            <a:spAutoFit/>
          </a:bodyPr>
          <a:lstStyle/>
          <a:p>
            <a:r>
              <a:rPr lang="en-US" sz="2400" b="1" dirty="0"/>
              <a:t>Spiritual Principles:</a:t>
            </a:r>
            <a:r>
              <a:rPr lang="en-US" sz="2400" dirty="0"/>
              <a:t> Faith, Identity, Trust</a:t>
            </a:r>
          </a:p>
        </p:txBody>
      </p:sp>
      <p:sp>
        <p:nvSpPr>
          <p:cNvPr id="8" name="Slide Number Placeholder 9">
            <a:extLst>
              <a:ext uri="{FF2B5EF4-FFF2-40B4-BE49-F238E27FC236}">
                <a16:creationId xmlns:a16="http://schemas.microsoft.com/office/drawing/2014/main" id="{34D50A3F-479F-B212-FDDC-F90C859C226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16</a:t>
            </a:fld>
            <a:endParaRPr lang="en-US" sz="1200" b="1" dirty="0">
              <a:solidFill>
                <a:schemeClr val="bg2">
                  <a:lumMod val="50000"/>
                </a:schemeClr>
              </a:solidFill>
            </a:endParaRPr>
          </a:p>
        </p:txBody>
      </p:sp>
    </p:spTree>
    <p:extLst>
      <p:ext uri="{BB962C8B-B14F-4D97-AF65-F5344CB8AC3E}">
        <p14:creationId xmlns:p14="http://schemas.microsoft.com/office/powerpoint/2010/main" val="161782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09600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96000" y="1173707"/>
            <a:ext cx="5026152" cy="5382541"/>
          </a:xfrm>
        </p:spPr>
        <p:txBody>
          <a:bodyPr/>
          <a:lstStyle/>
          <a:p>
            <a:r>
              <a:rPr lang="en-US" dirty="0"/>
              <a:t>Recovery provides us with the ability to make appropriate decisions – including sometimes deciding to allow other trusted servants to make decisions when necessary.</a:t>
            </a:r>
          </a:p>
          <a:p>
            <a:r>
              <a:rPr lang="en-US" dirty="0"/>
              <a:t>Delegating in this manner allows for quick and efficient decision making and dissemination of information.  The trust that permits members to act within their delegated authority is at the heart of this Concept.</a:t>
            </a:r>
          </a:p>
          <a:p>
            <a:r>
              <a:rPr lang="en-US" dirty="0"/>
              <a:t>This Concept does not remove our individual responsibility regarding support of </a:t>
            </a:r>
            <a:r>
              <a:rPr lang="en-US"/>
              <a:t>our decisions; </a:t>
            </a:r>
            <a:r>
              <a:rPr lang="en-US" dirty="0"/>
              <a:t>it allows us to move forward effectively.</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three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17</a:t>
            </a:fld>
            <a:endParaRPr lang="en-US" dirty="0"/>
          </a:p>
        </p:txBody>
      </p:sp>
    </p:spTree>
    <p:extLst>
      <p:ext uri="{BB962C8B-B14F-4D97-AF65-F5344CB8AC3E}">
        <p14:creationId xmlns:p14="http://schemas.microsoft.com/office/powerpoint/2010/main" val="349545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47313" y="6353489"/>
            <a:ext cx="2743200" cy="365125"/>
          </a:xfrm>
        </p:spPr>
        <p:txBody>
          <a:bodyPr/>
          <a:lstStyle/>
          <a:p>
            <a:fld id="{D8DA9DAA-006C-4F4B-980E-E3DF019B24E2}" type="slidenum">
              <a:rPr lang="en-US" smtClean="0"/>
              <a:pPr/>
              <a:t>18</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Three</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65733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Four</a:t>
            </a:r>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461665"/>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4844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4753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7232880" y="4857410"/>
            <a:ext cx="354842" cy="369332"/>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52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One</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b="0" i="0" dirty="0">
                <a:solidFill>
                  <a:srgbClr val="212529"/>
                </a:solidFill>
                <a:effectLst/>
              </a:rPr>
              <a:t>The ultimate responsibility and authority for OA world services reside in the collective conscience of our whole Fellowship.</a:t>
            </a:r>
          </a:p>
          <a:p>
            <a:endParaRPr lang="en-US" dirty="0"/>
          </a:p>
          <a:p>
            <a:r>
              <a:rPr lang="en-US" dirty="0"/>
              <a:t>Spiritual Principle: </a:t>
            </a:r>
            <a:r>
              <a:rPr lang="en-US" b="0" i="0" dirty="0">
                <a:solidFill>
                  <a:srgbClr val="212529"/>
                </a:solidFill>
                <a:effectLst/>
              </a:rPr>
              <a:t>Unity</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One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Four</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b="0" i="0" dirty="0">
                <a:solidFill>
                  <a:srgbClr val="212529"/>
                </a:solidFill>
                <a:effectLst/>
              </a:rPr>
              <a:t>The right of participation ensures equality of opportunity for all in the decision-making process.</a:t>
            </a:r>
          </a:p>
          <a:p>
            <a:endParaRPr lang="en-US" dirty="0"/>
          </a:p>
          <a:p>
            <a:r>
              <a:rPr lang="en-US" dirty="0"/>
              <a:t>Spiritual Principle: </a:t>
            </a:r>
            <a:r>
              <a:rPr lang="en-US" b="0" i="0" dirty="0">
                <a:solidFill>
                  <a:srgbClr val="212529"/>
                </a:solidFill>
                <a:effectLst/>
              </a:rPr>
              <a:t>Equality</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Four</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20</a:t>
            </a:fld>
            <a:endParaRPr lang="en-US" dirty="0"/>
          </a:p>
        </p:txBody>
      </p:sp>
    </p:spTree>
    <p:extLst>
      <p:ext uri="{BB962C8B-B14F-4D97-AF65-F5344CB8AC3E}">
        <p14:creationId xmlns:p14="http://schemas.microsoft.com/office/powerpoint/2010/main" val="298445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219825"/>
          </a:xfrm>
        </p:spPr>
        <p:txBody>
          <a:bodyPr>
            <a:normAutofit fontScale="90000"/>
          </a:bodyPr>
          <a:lstStyle/>
          <a:p>
            <a:r>
              <a:rPr lang="en-US" sz="2800" dirty="0"/>
              <a:t>At all levels of service, each member has a voice on all issues.  This participation may be direct, via discussion and vote at the local and virtual levels; or it may be indirect, via trusting an elected delegate or trustee to participate at other service levels, such as at service body board meetings.  This direct and delegated participation ensures the democratic foundation of Overeaters Anonymous.</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Four</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21</a:t>
            </a:fld>
            <a:endParaRPr lang="en-US" dirty="0"/>
          </a:p>
        </p:txBody>
      </p:sp>
    </p:spTree>
    <p:extLst>
      <p:ext uri="{BB962C8B-B14F-4D97-AF65-F5344CB8AC3E}">
        <p14:creationId xmlns:p14="http://schemas.microsoft.com/office/powerpoint/2010/main" val="262774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Four</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b="0" i="0" dirty="0">
                <a:solidFill>
                  <a:srgbClr val="212529"/>
                </a:solidFill>
                <a:effectLst/>
              </a:rPr>
              <a:t>Made a searching and fearless moral inventory of ourselves.</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Four</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dirty="0"/>
              <a:t>Each group should be autonomous except in matters affecting other groups or OA as a whole.</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Four</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dirty="0">
                <a:solidFill>
                  <a:srgbClr val="212529"/>
                </a:solidFill>
                <a:effectLst/>
              </a:rPr>
              <a:t>The right of participation ensures equality of opportunity for all in the decision-making process.</a:t>
            </a:r>
          </a:p>
        </p:txBody>
      </p:sp>
      <p:sp>
        <p:nvSpPr>
          <p:cNvPr id="7" name="TextBox 6">
            <a:extLst>
              <a:ext uri="{FF2B5EF4-FFF2-40B4-BE49-F238E27FC236}">
                <a16:creationId xmlns:a16="http://schemas.microsoft.com/office/drawing/2014/main" id="{0C01004D-AB7A-4A17-8999-3EA8EFE13B42}"/>
              </a:ext>
            </a:extLst>
          </p:cNvPr>
          <p:cNvSpPr txBox="1"/>
          <p:nvPr/>
        </p:nvSpPr>
        <p:spPr>
          <a:xfrm>
            <a:off x="935122" y="5352693"/>
            <a:ext cx="10167582" cy="461665"/>
          </a:xfrm>
          <a:prstGeom prst="rect">
            <a:avLst/>
          </a:prstGeom>
          <a:noFill/>
        </p:spPr>
        <p:txBody>
          <a:bodyPr wrap="square" rtlCol="0">
            <a:spAutoFit/>
          </a:bodyPr>
          <a:lstStyle/>
          <a:p>
            <a:r>
              <a:rPr lang="en-US" sz="2400" b="1" dirty="0"/>
              <a:t>Spiritual Principles:</a:t>
            </a:r>
            <a:r>
              <a:rPr lang="en-US" sz="2400" dirty="0"/>
              <a:t> Courage, Autonomy, Equality</a:t>
            </a:r>
          </a:p>
        </p:txBody>
      </p:sp>
      <p:sp>
        <p:nvSpPr>
          <p:cNvPr id="8" name="Slide Number Placeholder 10">
            <a:extLst>
              <a:ext uri="{FF2B5EF4-FFF2-40B4-BE49-F238E27FC236}">
                <a16:creationId xmlns:a16="http://schemas.microsoft.com/office/drawing/2014/main" id="{D60E6908-EEC1-696A-84C3-0F69757C3C9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22</a:t>
            </a:fld>
            <a:endParaRPr lang="en-US" sz="1200" b="1" dirty="0">
              <a:solidFill>
                <a:schemeClr val="bg2">
                  <a:lumMod val="50000"/>
                </a:schemeClr>
              </a:solidFill>
            </a:endParaRPr>
          </a:p>
        </p:txBody>
      </p:sp>
    </p:spTree>
    <p:extLst>
      <p:ext uri="{BB962C8B-B14F-4D97-AF65-F5344CB8AC3E}">
        <p14:creationId xmlns:p14="http://schemas.microsoft.com/office/powerpoint/2010/main" val="2124384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09600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96000" y="1173707"/>
            <a:ext cx="5026152" cy="5382541"/>
          </a:xfrm>
        </p:spPr>
        <p:txBody>
          <a:bodyPr>
            <a:normAutofit lnSpcReduction="10000"/>
          </a:bodyPr>
          <a:lstStyle/>
          <a:p>
            <a:pPr>
              <a:spcAft>
                <a:spcPts val="600"/>
              </a:spcAft>
            </a:pPr>
            <a:r>
              <a:rPr lang="en-US" sz="1900" dirty="0"/>
              <a:t>The right of participation provides each member the ability to have a voice – direct or indirect – in the recovery processes of OA.</a:t>
            </a:r>
          </a:p>
          <a:p>
            <a:pPr>
              <a:spcAft>
                <a:spcPts val="600"/>
              </a:spcAft>
            </a:pPr>
            <a:r>
              <a:rPr lang="en-US" sz="1900" dirty="0"/>
              <a:t>This includes the writing of inventories, being responsible for making sure that the primary purpose of our Fellowship is being addressed at each group, as well as participating in the different levels of OA service.</a:t>
            </a:r>
          </a:p>
          <a:p>
            <a:pPr>
              <a:spcAft>
                <a:spcPts val="600"/>
              </a:spcAft>
            </a:pPr>
            <a:r>
              <a:rPr lang="en-US" sz="1900" dirty="0"/>
              <a:t>The Spiritual Principles of integrity, purpose, and consideration are intertwined to expressly make sure that everyone is a part of their own recovery and the long-term health of OA as a whole.</a:t>
            </a:r>
          </a:p>
          <a:p>
            <a:pPr>
              <a:spcAft>
                <a:spcPts val="600"/>
              </a:spcAft>
            </a:pPr>
            <a:endParaRPr lang="en-US" dirty="0"/>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Four</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23</a:t>
            </a:fld>
            <a:endParaRPr lang="en-US" dirty="0"/>
          </a:p>
        </p:txBody>
      </p:sp>
    </p:spTree>
    <p:extLst>
      <p:ext uri="{BB962C8B-B14F-4D97-AF65-F5344CB8AC3E}">
        <p14:creationId xmlns:p14="http://schemas.microsoft.com/office/powerpoint/2010/main" val="313766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24</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Four</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096678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Five</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79942" y="4811244"/>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4844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4753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461665"/>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6339389" y="5631805"/>
            <a:ext cx="354842" cy="369332"/>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130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Five</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b="0" i="0" dirty="0">
                <a:solidFill>
                  <a:srgbClr val="212529"/>
                </a:solidFill>
                <a:effectLst/>
              </a:rPr>
              <a:t>Individuals have the right of appeal and petition in order to ensure that their opinions and personal grievances will be carefully considered.</a:t>
            </a:r>
          </a:p>
          <a:p>
            <a:endParaRPr lang="en-US" dirty="0"/>
          </a:p>
          <a:p>
            <a:r>
              <a:rPr lang="en-US" dirty="0"/>
              <a:t>Spiritual Principle: </a:t>
            </a:r>
            <a:r>
              <a:rPr lang="en-US" b="0" i="0" dirty="0">
                <a:solidFill>
                  <a:srgbClr val="212529"/>
                </a:solidFill>
                <a:effectLst/>
              </a:rPr>
              <a:t>Consideration</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Five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26</a:t>
            </a:fld>
            <a:endParaRPr lang="en-US" dirty="0"/>
          </a:p>
        </p:txBody>
      </p:sp>
    </p:spTree>
    <p:extLst>
      <p:ext uri="{BB962C8B-B14F-4D97-AF65-F5344CB8AC3E}">
        <p14:creationId xmlns:p14="http://schemas.microsoft.com/office/powerpoint/2010/main" val="2997872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219825"/>
          </a:xfrm>
        </p:spPr>
        <p:txBody>
          <a:bodyPr>
            <a:normAutofit/>
          </a:bodyPr>
          <a:lstStyle/>
          <a:p>
            <a:r>
              <a:rPr lang="en-US" sz="2800" dirty="0"/>
              <a:t>Decisions are made by human beings. Sometimes members feel that a decision is made in error or in conflict with our Steps, Traditions, and/or Concepts. </a:t>
            </a:r>
            <a:br>
              <a:rPr lang="en-US" sz="2800" dirty="0"/>
            </a:br>
            <a:br>
              <a:rPr lang="en-US" sz="2800" dirty="0"/>
            </a:br>
            <a:r>
              <a:rPr lang="en-US" sz="2800" dirty="0"/>
              <a:t>Members have the right to request that the deciding body or another service body within the OA service structure reconsider the decision.</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Five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27</a:t>
            </a:fld>
            <a:endParaRPr lang="en-US" dirty="0"/>
          </a:p>
        </p:txBody>
      </p:sp>
    </p:spTree>
    <p:extLst>
      <p:ext uri="{BB962C8B-B14F-4D97-AF65-F5344CB8AC3E}">
        <p14:creationId xmlns:p14="http://schemas.microsoft.com/office/powerpoint/2010/main" val="1308664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Five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b="0" i="0" dirty="0">
                <a:solidFill>
                  <a:srgbClr val="212529"/>
                </a:solidFill>
                <a:effectLst/>
              </a:rPr>
              <a:t>Admitted to God, to ourselves and to another human being the exact nature of our wrongs.</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Five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dirty="0"/>
              <a:t>Each group has but one primary purpose—to carry its message to the compulsive overeater who still suffers. </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Five</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dirty="0">
                <a:solidFill>
                  <a:srgbClr val="212529"/>
                </a:solidFill>
                <a:effectLst/>
              </a:rPr>
              <a:t>Individuals have the right of appeal and petition in order to ensure that their opinions and personal grievances will be carefully considered.</a:t>
            </a:r>
          </a:p>
        </p:txBody>
      </p:sp>
      <p:sp>
        <p:nvSpPr>
          <p:cNvPr id="7" name="TextBox 6">
            <a:extLst>
              <a:ext uri="{FF2B5EF4-FFF2-40B4-BE49-F238E27FC236}">
                <a16:creationId xmlns:a16="http://schemas.microsoft.com/office/drawing/2014/main" id="{0C01004D-AB7A-4A17-8999-3EA8EFE13B42}"/>
              </a:ext>
            </a:extLst>
          </p:cNvPr>
          <p:cNvSpPr txBox="1"/>
          <p:nvPr/>
        </p:nvSpPr>
        <p:spPr>
          <a:xfrm>
            <a:off x="935122" y="5352693"/>
            <a:ext cx="10167582" cy="461665"/>
          </a:xfrm>
          <a:prstGeom prst="rect">
            <a:avLst/>
          </a:prstGeom>
          <a:noFill/>
        </p:spPr>
        <p:txBody>
          <a:bodyPr wrap="square" rtlCol="0">
            <a:spAutoFit/>
          </a:bodyPr>
          <a:lstStyle/>
          <a:p>
            <a:r>
              <a:rPr lang="en-US" sz="2400" b="1" dirty="0"/>
              <a:t>Spiritual Principles:</a:t>
            </a:r>
            <a:r>
              <a:rPr lang="en-US" sz="2400" dirty="0"/>
              <a:t> Integrity, Purpose, Consideration</a:t>
            </a:r>
          </a:p>
        </p:txBody>
      </p:sp>
      <p:sp>
        <p:nvSpPr>
          <p:cNvPr id="8" name="Slide Number Placeholder 9">
            <a:extLst>
              <a:ext uri="{FF2B5EF4-FFF2-40B4-BE49-F238E27FC236}">
                <a16:creationId xmlns:a16="http://schemas.microsoft.com/office/drawing/2014/main" id="{E2FA95DC-1F7A-30A0-075F-854FD8D97F8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28</a:t>
            </a:fld>
            <a:endParaRPr lang="en-US" sz="1200" b="1" dirty="0">
              <a:solidFill>
                <a:schemeClr val="bg2">
                  <a:lumMod val="50000"/>
                </a:schemeClr>
              </a:solidFill>
            </a:endParaRPr>
          </a:p>
        </p:txBody>
      </p:sp>
    </p:spTree>
    <p:extLst>
      <p:ext uri="{BB962C8B-B14F-4D97-AF65-F5344CB8AC3E}">
        <p14:creationId xmlns:p14="http://schemas.microsoft.com/office/powerpoint/2010/main" val="2322296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09600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96000" y="1173707"/>
            <a:ext cx="5026152" cy="5382541"/>
          </a:xfrm>
        </p:spPr>
        <p:txBody>
          <a:bodyPr/>
          <a:lstStyle/>
          <a:p>
            <a:pPr>
              <a:spcAft>
                <a:spcPts val="600"/>
              </a:spcAft>
            </a:pPr>
            <a:r>
              <a:rPr lang="en-US" sz="1900" dirty="0"/>
              <a:t>The ability to change is a significant part of recovery in OA.</a:t>
            </a:r>
          </a:p>
          <a:p>
            <a:pPr>
              <a:spcAft>
                <a:spcPts val="600"/>
              </a:spcAft>
            </a:pPr>
            <a:r>
              <a:rPr lang="en-US" sz="1900" dirty="0"/>
              <a:t>Disagreements are expected in all relationships – and participation in OA, especially as service, is a relationship.</a:t>
            </a:r>
          </a:p>
          <a:p>
            <a:pPr>
              <a:spcAft>
                <a:spcPts val="600"/>
              </a:spcAft>
            </a:pPr>
            <a:r>
              <a:rPr lang="en-US" sz="1900" dirty="0"/>
              <a:t>After working the Steps and looking at Traditions on an issue, members are always within their rights to request that a decision be reconsidered.</a:t>
            </a:r>
          </a:p>
          <a:p>
            <a:pPr>
              <a:spcAft>
                <a:spcPts val="600"/>
              </a:spcAft>
            </a:pPr>
            <a:r>
              <a:rPr lang="en-US" sz="1900" dirty="0"/>
              <a:t>Requesting reconsideration does not mean that the decision will be changed, just that the decision will be reconsidered based on the question(s) raised and it </a:t>
            </a:r>
            <a:r>
              <a:rPr lang="en-US" sz="1900" i="1" dirty="0"/>
              <a:t>may</a:t>
            </a:r>
            <a:r>
              <a:rPr lang="en-US" sz="1900" dirty="0"/>
              <a:t> be changed.</a:t>
            </a:r>
          </a:p>
          <a:p>
            <a:endParaRPr lang="en-US" dirty="0"/>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Five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29</a:t>
            </a:fld>
            <a:endParaRPr lang="en-US" dirty="0"/>
          </a:p>
        </p:txBody>
      </p:sp>
    </p:spTree>
    <p:extLst>
      <p:ext uri="{BB962C8B-B14F-4D97-AF65-F5344CB8AC3E}">
        <p14:creationId xmlns:p14="http://schemas.microsoft.com/office/powerpoint/2010/main" val="375428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428867"/>
          </a:xfrm>
        </p:spPr>
        <p:txBody>
          <a:bodyPr>
            <a:noAutofit/>
          </a:bodyPr>
          <a:lstStyle/>
          <a:p>
            <a:r>
              <a:rPr lang="en-US" sz="2400" dirty="0"/>
              <a:t>Individual members have the final say about world services and exercise this right through their participation in the decisions reached by their local and virtual  groups, service bodies, and world service.</a:t>
            </a:r>
            <a:br>
              <a:rPr lang="en-US" sz="2400" dirty="0"/>
            </a:br>
            <a:br>
              <a:rPr lang="en-US" sz="2400" dirty="0"/>
            </a:br>
            <a:r>
              <a:rPr lang="en-US" sz="2400" dirty="0"/>
              <a:t>The OA</a:t>
            </a:r>
            <a:r>
              <a:rPr lang="en-US" sz="2400" i="1" dirty="0"/>
              <a:t> Twelve and Twelve </a:t>
            </a:r>
            <a:r>
              <a:rPr lang="en-US" sz="2400" dirty="0"/>
              <a:t>tells us, “in order to reach an </a:t>
            </a:r>
            <a:r>
              <a:rPr lang="en-US" sz="2400" i="1" dirty="0"/>
              <a:t>informed</a:t>
            </a:r>
            <a:r>
              <a:rPr lang="en-US" sz="2400" dirty="0"/>
              <a:t> group conscience, we affirm each group member’s right to take part in the discussions … to make sure that the decision reached by the group takes into account all pertinent information (p. 100).”</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1One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561473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47314" y="6383307"/>
            <a:ext cx="2743200" cy="365125"/>
          </a:xfrm>
        </p:spPr>
        <p:txBody>
          <a:bodyPr/>
          <a:lstStyle/>
          <a:p>
            <a:fld id="{D8DA9DAA-006C-4F4B-980E-E3DF019B24E2}" type="slidenum">
              <a:rPr lang="en-US" smtClean="0"/>
              <a:pPr/>
              <a:t>30</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Five</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531918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587"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Six</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0481" y="5964202"/>
            <a:ext cx="354842" cy="461665"/>
          </a:xfrm>
          <a:prstGeom prst="rect">
            <a:avLst/>
          </a:prstGeom>
          <a:noFill/>
        </p:spPr>
        <p:txBody>
          <a:bodyPr wrap="square" rtlCol="0">
            <a:spAutoFit/>
          </a:bodyPr>
          <a:lstStyle/>
          <a:p>
            <a:r>
              <a:rPr lang="en-US" sz="2400" b="1" dirty="0">
                <a:latin typeface="Arial Black" panose="020B0A040201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4844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4753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5222542" y="5998472"/>
            <a:ext cx="354842" cy="369332"/>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562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Six</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dirty="0">
                <a:solidFill>
                  <a:srgbClr val="212529"/>
                </a:solidFill>
              </a:rPr>
              <a:t>The World Service Business Conference has entrusted the Board of Trustees with the primary responsibility for the administration of Overeaters Anonymous</a:t>
            </a:r>
            <a:endParaRPr lang="en-US" dirty="0"/>
          </a:p>
          <a:p>
            <a:r>
              <a:rPr lang="en-US" dirty="0"/>
              <a:t>Spiritual Principle: </a:t>
            </a:r>
            <a:r>
              <a:rPr lang="en-US" b="0" i="0" dirty="0">
                <a:solidFill>
                  <a:srgbClr val="212529"/>
                </a:solidFill>
                <a:effectLst/>
              </a:rPr>
              <a:t>Responsibility</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Six</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32</a:t>
            </a:fld>
            <a:endParaRPr lang="en-US" dirty="0"/>
          </a:p>
        </p:txBody>
      </p:sp>
    </p:spTree>
    <p:extLst>
      <p:ext uri="{BB962C8B-B14F-4D97-AF65-F5344CB8AC3E}">
        <p14:creationId xmlns:p14="http://schemas.microsoft.com/office/powerpoint/2010/main" val="4199318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219825"/>
          </a:xfrm>
        </p:spPr>
        <p:txBody>
          <a:bodyPr>
            <a:noAutofit/>
          </a:bodyPr>
          <a:lstStyle/>
          <a:p>
            <a:pPr>
              <a:lnSpc>
                <a:spcPct val="100000"/>
              </a:lnSpc>
              <a:spcBef>
                <a:spcPts val="0"/>
              </a:spcBef>
              <a:spcAft>
                <a:spcPts val="300"/>
              </a:spcAft>
            </a:pPr>
            <a:r>
              <a:rPr lang="en-US" sz="2300" dirty="0"/>
              <a:t>Although OA is non-structured, we may create service boards or committees responsible to those they serve. In practice, the needs of the group as a whole may sometimes be best served by a smaller group with a well-defined purpose.</a:t>
            </a:r>
            <a:br>
              <a:rPr lang="en-US" sz="1000" dirty="0"/>
            </a:br>
            <a:br>
              <a:rPr lang="en-US" sz="1000" dirty="0"/>
            </a:br>
            <a:r>
              <a:rPr lang="en-US" sz="2300" dirty="0"/>
              <a:t>To safeguard the Fellowship, the Board of Trustees is given the responsibility of overseeing the administration of the corporate entity.</a:t>
            </a:r>
            <a:br>
              <a:rPr lang="en-US" sz="1000" dirty="0"/>
            </a:br>
            <a:br>
              <a:rPr lang="en-US" sz="1000" dirty="0"/>
            </a:br>
            <a:r>
              <a:rPr lang="en-US" sz="2300" dirty="0"/>
              <a:t>Trustees answer directly to WSBC delegates and are responsible for carrying out WSBC directives as well as for serving as liaisons to service bodies and members.</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Six</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33</a:t>
            </a:fld>
            <a:endParaRPr lang="en-US" dirty="0"/>
          </a:p>
        </p:txBody>
      </p:sp>
    </p:spTree>
    <p:extLst>
      <p:ext uri="{BB962C8B-B14F-4D97-AF65-F5344CB8AC3E}">
        <p14:creationId xmlns:p14="http://schemas.microsoft.com/office/powerpoint/2010/main" val="322050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Six</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b="0" i="0" dirty="0">
                <a:solidFill>
                  <a:srgbClr val="212529"/>
                </a:solidFill>
                <a:effectLst/>
              </a:rPr>
              <a:t>Were entirely ready to have God remove all these defects of character.</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Six</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dirty="0"/>
              <a:t>An OA group ought never endorse, finance or lend the OA name to any related facility or outside enterprise, lest problems of money, property and prestige divert us from our primary purpose.</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Six</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212529"/>
                </a:solidFill>
              </a:rPr>
              <a:t>The World Service Business Conference has entrusted the Board of Trustees with the primary responsibility for the administration of Overeaters Anonymous.</a:t>
            </a:r>
            <a:endParaRPr lang="en-US" sz="2000" dirty="0"/>
          </a:p>
        </p:txBody>
      </p:sp>
      <p:sp>
        <p:nvSpPr>
          <p:cNvPr id="7" name="TextBox 6">
            <a:extLst>
              <a:ext uri="{FF2B5EF4-FFF2-40B4-BE49-F238E27FC236}">
                <a16:creationId xmlns:a16="http://schemas.microsoft.com/office/drawing/2014/main" id="{0C01004D-AB7A-4A17-8999-3EA8EFE13B42}"/>
              </a:ext>
            </a:extLst>
          </p:cNvPr>
          <p:cNvSpPr txBox="1"/>
          <p:nvPr/>
        </p:nvSpPr>
        <p:spPr>
          <a:xfrm>
            <a:off x="919219" y="5662793"/>
            <a:ext cx="10167582" cy="461665"/>
          </a:xfrm>
          <a:prstGeom prst="rect">
            <a:avLst/>
          </a:prstGeom>
          <a:noFill/>
        </p:spPr>
        <p:txBody>
          <a:bodyPr wrap="square" rtlCol="0">
            <a:spAutoFit/>
          </a:bodyPr>
          <a:lstStyle/>
          <a:p>
            <a:r>
              <a:rPr lang="en-US" sz="2400" b="1" dirty="0"/>
              <a:t>Spiritual Principles:</a:t>
            </a:r>
            <a:r>
              <a:rPr lang="en-US" sz="2400" dirty="0"/>
              <a:t> Willingness, Solidarity, Responsibility</a:t>
            </a:r>
          </a:p>
        </p:txBody>
      </p:sp>
      <p:sp>
        <p:nvSpPr>
          <p:cNvPr id="8" name="Slide Number Placeholder 10">
            <a:extLst>
              <a:ext uri="{FF2B5EF4-FFF2-40B4-BE49-F238E27FC236}">
                <a16:creationId xmlns:a16="http://schemas.microsoft.com/office/drawing/2014/main" id="{B7F13408-00BD-2304-8862-F4F0A13CD9F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34</a:t>
            </a:fld>
            <a:endParaRPr lang="en-US" sz="1200" b="1" dirty="0">
              <a:solidFill>
                <a:schemeClr val="bg2">
                  <a:lumMod val="50000"/>
                </a:schemeClr>
              </a:solidFill>
            </a:endParaRPr>
          </a:p>
        </p:txBody>
      </p:sp>
    </p:spTree>
    <p:extLst>
      <p:ext uri="{BB962C8B-B14F-4D97-AF65-F5344CB8AC3E}">
        <p14:creationId xmlns:p14="http://schemas.microsoft.com/office/powerpoint/2010/main" val="1866115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5944194"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44194" y="872197"/>
            <a:ext cx="5458691" cy="5684051"/>
          </a:xfrm>
        </p:spPr>
        <p:txBody>
          <a:bodyPr>
            <a:noAutofit/>
          </a:bodyPr>
          <a:lstStyle/>
          <a:p>
            <a:r>
              <a:rPr lang="en-US" sz="2200" dirty="0"/>
              <a:t>Trusted servants are just that – OA members who the service body believes have the recovery and service experience to provide leadership, direction, and oversight determine actions in between official meetings.</a:t>
            </a:r>
          </a:p>
          <a:p>
            <a:r>
              <a:rPr lang="en-US" sz="2200" dirty="0"/>
              <a:t>The WSBC elects willing and qualified members of the Fellowship to serve on the Board of Trustees. The board provides administrative direction and carries out Conference-approved directives, keeping in mind the Principles of the Twelve Steps, Twelve Traditions, and Twelve Concepts.</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Six</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35</a:t>
            </a:fld>
            <a:endParaRPr lang="en-US" dirty="0"/>
          </a:p>
        </p:txBody>
      </p:sp>
    </p:spTree>
    <p:extLst>
      <p:ext uri="{BB962C8B-B14F-4D97-AF65-F5344CB8AC3E}">
        <p14:creationId xmlns:p14="http://schemas.microsoft.com/office/powerpoint/2010/main" val="3203770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47313" y="6353489"/>
            <a:ext cx="2743200" cy="365125"/>
          </a:xfrm>
        </p:spPr>
        <p:txBody>
          <a:bodyPr/>
          <a:lstStyle/>
          <a:p>
            <a:fld id="{D8DA9DAA-006C-4F4B-980E-E3DF019B24E2}" type="slidenum">
              <a:rPr lang="en-US" smtClean="0"/>
              <a:pPr/>
              <a:t>36</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Six</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7103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3441974" y="1412765"/>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835247" y="492240"/>
            <a:ext cx="6883026" cy="1016076"/>
          </a:xfrm>
        </p:spPr>
        <p:txBody>
          <a:bodyPr>
            <a:normAutofit fontScale="90000"/>
          </a:bodyPr>
          <a:lstStyle/>
          <a:p>
            <a:r>
              <a:rPr lang="en-US" spc="400" dirty="0"/>
              <a:t>OA Concept Seven</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5999" y="5664708"/>
            <a:ext cx="5630779"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834878" y="1580857"/>
            <a:ext cx="48449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866724" y="5864729"/>
            <a:ext cx="35484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8166372" y="3722793"/>
            <a:ext cx="35484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3567077" y="3722793"/>
            <a:ext cx="35484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983571" y="1950189"/>
            <a:ext cx="35484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860572" y="2709595"/>
            <a:ext cx="35484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924124" y="4666865"/>
            <a:ext cx="48449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724179" y="1853870"/>
            <a:ext cx="48449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921918" y="2709595"/>
            <a:ext cx="475397"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921918" y="4735991"/>
            <a:ext cx="35484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657248" y="5484017"/>
            <a:ext cx="354842" cy="461665"/>
          </a:xfrm>
          <a:prstGeom prst="rect">
            <a:avLst/>
          </a:prstGeom>
          <a:noFill/>
        </p:spPr>
        <p:txBody>
          <a:bodyPr wrap="square" rtlCol="0">
            <a:spAutoFit/>
          </a:bodyPr>
          <a:lstStyle/>
          <a:p>
            <a:r>
              <a:rPr lang="en-US" sz="2400" b="1" dirty="0">
                <a:solidFill>
                  <a:schemeClr val="bg1"/>
                </a:solidFill>
                <a:latin typeface="Arial Black" panose="020B0A040201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983571" y="5463501"/>
            <a:ext cx="35484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704395" y="3483175"/>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4657248" y="5498776"/>
            <a:ext cx="354842" cy="369332"/>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593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Seven</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dirty="0"/>
              <a:t>The Board of Trustees has legal rights and responsibilities accorded to them by OA Bylaws, Subpart A; the rights and responsibilities of the World Service Business Conference are accorded to it by Tradition and by OA Bylaws, Subpart B.</a:t>
            </a:r>
            <a:endParaRPr lang="en-US" b="0" i="0" dirty="0">
              <a:solidFill>
                <a:srgbClr val="212529"/>
              </a:solidFill>
              <a:effectLst/>
            </a:endParaRPr>
          </a:p>
          <a:p>
            <a:endParaRPr lang="en-US" dirty="0"/>
          </a:p>
          <a:p>
            <a:r>
              <a:rPr lang="en-US" dirty="0"/>
              <a:t>Spiritual Principle: </a:t>
            </a:r>
            <a:r>
              <a:rPr lang="en-US" b="0" i="0" dirty="0">
                <a:solidFill>
                  <a:srgbClr val="212529"/>
                </a:solidFill>
                <a:effectLst/>
              </a:rPr>
              <a:t>Balance</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Seven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38</a:t>
            </a:fld>
            <a:endParaRPr lang="en-US" dirty="0"/>
          </a:p>
        </p:txBody>
      </p:sp>
    </p:spTree>
    <p:extLst>
      <p:ext uri="{BB962C8B-B14F-4D97-AF65-F5344CB8AC3E}">
        <p14:creationId xmlns:p14="http://schemas.microsoft.com/office/powerpoint/2010/main" val="1670779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85861" y="136525"/>
            <a:ext cx="5417024" cy="6219825"/>
          </a:xfrm>
        </p:spPr>
        <p:txBody>
          <a:bodyPr>
            <a:noAutofit/>
          </a:bodyPr>
          <a:lstStyle/>
          <a:p>
            <a:pPr>
              <a:lnSpc>
                <a:spcPct val="100000"/>
              </a:lnSpc>
              <a:spcBef>
                <a:spcPts val="0"/>
              </a:spcBef>
              <a:spcAft>
                <a:spcPts val="1000"/>
              </a:spcAft>
            </a:pPr>
            <a:r>
              <a:rPr lang="en-US" sz="1900" dirty="0">
                <a:latin typeface="Univers" panose="020B0503020202020204" pitchFamily="34" charset="0"/>
              </a:rPr>
              <a:t>OA Bylaws, Subpart A governs the organization of the World Service Office and describes the responsibilities of the Board of Trustees as directors of a nonprofit corporation.  It is amendable by the board, usually with the assistance of legal counsel.</a:t>
            </a:r>
            <a:br>
              <a:rPr lang="en-US" sz="1900" dirty="0">
                <a:latin typeface="Univers" panose="020B0503020202020204" pitchFamily="34" charset="0"/>
              </a:rPr>
            </a:br>
            <a:br>
              <a:rPr lang="en-US" sz="1900" dirty="0">
                <a:latin typeface="Univers" panose="020B0503020202020204" pitchFamily="34" charset="0"/>
              </a:rPr>
            </a:br>
            <a:r>
              <a:rPr lang="en-US" sz="1900" dirty="0">
                <a:latin typeface="Univers" panose="020B0503020202020204" pitchFamily="34" charset="0"/>
              </a:rPr>
              <a:t>OA Bylaws, Subpart B, which is approved by the WSBC, defines OA membership, basic service structure, and procedures relating to the functioning of the Fellowship.  </a:t>
            </a:r>
            <a:br>
              <a:rPr lang="en-US" sz="1900" dirty="0">
                <a:latin typeface="Univers" panose="020B0503020202020204" pitchFamily="34" charset="0"/>
              </a:rPr>
            </a:br>
            <a:br>
              <a:rPr lang="en-US" sz="1900" dirty="0">
                <a:latin typeface="Univers" panose="020B0503020202020204" pitchFamily="34" charset="0"/>
              </a:rPr>
            </a:br>
            <a:r>
              <a:rPr lang="en-US" sz="1900" dirty="0">
                <a:latin typeface="Univers" panose="020B0503020202020204" pitchFamily="34" charset="0"/>
              </a:rPr>
              <a:t>Because OA is committed to the group conscience process, the board willingly accepts the responsibility to carry out the decisions made by the WSBC and delegates willingly place their trust in the board to do so.</a:t>
            </a:r>
            <a:br>
              <a:rPr lang="en-US" sz="1900" dirty="0">
                <a:latin typeface="Univers" panose="020B0503020202020204" pitchFamily="34" charset="0"/>
              </a:rPr>
            </a:br>
            <a:br>
              <a:rPr lang="en-US" sz="1900" dirty="0">
                <a:latin typeface="Univers" panose="020B0503020202020204" pitchFamily="34" charset="0"/>
              </a:rPr>
            </a:br>
            <a:r>
              <a:rPr lang="en-US" sz="1900" b="0" i="0" dirty="0">
                <a:solidFill>
                  <a:srgbClr val="222222"/>
                </a:solidFill>
                <a:effectLst/>
                <a:latin typeface="Univers" panose="020B0503020202020204" pitchFamily="34" charset="0"/>
              </a:rPr>
              <a:t>The trustees have “legal authority”; whereas the Conference has “moral authority.”</a:t>
            </a:r>
            <a:endParaRPr lang="en-US" sz="1900" dirty="0">
              <a:latin typeface="Univers" panose="020B0503020202020204" pitchFamily="34" charset="0"/>
            </a:endParaRP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Seven</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39</a:t>
            </a:fld>
            <a:endParaRPr lang="en-US" dirty="0"/>
          </a:p>
        </p:txBody>
      </p:sp>
    </p:spTree>
    <p:extLst>
      <p:ext uri="{BB962C8B-B14F-4D97-AF65-F5344CB8AC3E}">
        <p14:creationId xmlns:p14="http://schemas.microsoft.com/office/powerpoint/2010/main" val="277113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One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b="0" i="0" dirty="0">
                <a:solidFill>
                  <a:srgbClr val="212529"/>
                </a:solidFill>
                <a:effectLst/>
              </a:rPr>
              <a:t>We admitted we were powerless over food—that our lives had become unmanageable.</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One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dirty="0"/>
              <a:t>Our common welfare should come first; personal recovery depends upon OA unity.</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One</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dirty="0">
                <a:solidFill>
                  <a:srgbClr val="212529"/>
                </a:solidFill>
                <a:effectLst/>
              </a:rPr>
              <a:t>The ultimate responsibility and authority for OA world services reside in the collective conscience of our whole Fellowship.</a:t>
            </a:r>
          </a:p>
        </p:txBody>
      </p:sp>
      <p:sp>
        <p:nvSpPr>
          <p:cNvPr id="7" name="TextBox 6">
            <a:extLst>
              <a:ext uri="{FF2B5EF4-FFF2-40B4-BE49-F238E27FC236}">
                <a16:creationId xmlns:a16="http://schemas.microsoft.com/office/drawing/2014/main" id="{0C01004D-AB7A-4A17-8999-3EA8EFE13B42}"/>
              </a:ext>
            </a:extLst>
          </p:cNvPr>
          <p:cNvSpPr txBox="1"/>
          <p:nvPr/>
        </p:nvSpPr>
        <p:spPr>
          <a:xfrm>
            <a:off x="935122" y="5352693"/>
            <a:ext cx="10167582" cy="461665"/>
          </a:xfrm>
          <a:prstGeom prst="rect">
            <a:avLst/>
          </a:prstGeom>
          <a:noFill/>
        </p:spPr>
        <p:txBody>
          <a:bodyPr wrap="square" rtlCol="0">
            <a:spAutoFit/>
          </a:bodyPr>
          <a:lstStyle/>
          <a:p>
            <a:r>
              <a:rPr lang="en-US" sz="2400" b="1" dirty="0"/>
              <a:t>Spiritual Principles:</a:t>
            </a:r>
            <a:r>
              <a:rPr lang="en-US" sz="2400" dirty="0"/>
              <a:t> Honesty, Unity, Unity</a:t>
            </a:r>
          </a:p>
        </p:txBody>
      </p:sp>
      <p:sp>
        <p:nvSpPr>
          <p:cNvPr id="8" name="Slide Number Placeholder 9">
            <a:extLst>
              <a:ext uri="{FF2B5EF4-FFF2-40B4-BE49-F238E27FC236}">
                <a16:creationId xmlns:a16="http://schemas.microsoft.com/office/drawing/2014/main" id="{394496ED-4CE3-9BA7-D3BF-A3C944B9A6F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4</a:t>
            </a:fld>
            <a:endParaRPr lang="en-US" sz="1200" b="1" dirty="0">
              <a:solidFill>
                <a:schemeClr val="bg2">
                  <a:lumMod val="50000"/>
                </a:schemeClr>
              </a:solidFill>
            </a:endParaRPr>
          </a:p>
        </p:txBody>
      </p:sp>
    </p:spTree>
    <p:extLst>
      <p:ext uri="{BB962C8B-B14F-4D97-AF65-F5344CB8AC3E}">
        <p14:creationId xmlns:p14="http://schemas.microsoft.com/office/powerpoint/2010/main" val="1403455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090863" y="1681163"/>
            <a:ext cx="3191577" cy="823912"/>
          </a:xfrm>
        </p:spPr>
        <p:txBody>
          <a:bodyPr>
            <a:normAutofit/>
          </a:bodyPr>
          <a:lstStyle/>
          <a:p>
            <a:r>
              <a:rPr lang="en-US" dirty="0"/>
              <a:t>Step Seven</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089296" y="2505075"/>
            <a:ext cx="2953315" cy="3684588"/>
          </a:xfrm>
        </p:spPr>
        <p:txBody>
          <a:bodyPr>
            <a:normAutofit/>
          </a:bodyPr>
          <a:lstStyle/>
          <a:p>
            <a:pPr marL="0" indent="0" algn="l">
              <a:buNone/>
            </a:pPr>
            <a:r>
              <a:rPr lang="en-US" dirty="0"/>
              <a:t>Humbly asked Him to remove our shortcomings</a:t>
            </a:r>
            <a:r>
              <a:rPr lang="en-US" b="0" i="0" dirty="0">
                <a:solidFill>
                  <a:srgbClr val="212529"/>
                </a:solidFill>
                <a:effectLst/>
              </a:rPr>
              <a:t>.</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527393" y="1681163"/>
            <a:ext cx="2787808" cy="823912"/>
          </a:xfrm>
        </p:spPr>
        <p:txBody>
          <a:bodyPr>
            <a:normAutofit/>
          </a:bodyPr>
          <a:lstStyle/>
          <a:p>
            <a:r>
              <a:rPr lang="en-US" dirty="0"/>
              <a:t>Tradition Seven</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533515" y="2505075"/>
            <a:ext cx="2953315" cy="3684588"/>
          </a:xfrm>
        </p:spPr>
        <p:txBody>
          <a:bodyPr>
            <a:normAutofit/>
          </a:bodyPr>
          <a:lstStyle/>
          <a:p>
            <a:pPr marL="0" indent="0">
              <a:buNone/>
            </a:pPr>
            <a:r>
              <a:rPr lang="en-US" dirty="0"/>
              <a:t>Every OA group ought to be fully self-supporting, declining outside contributions. </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7977734" y="1681163"/>
            <a:ext cx="338377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Seven</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7977734" y="2505075"/>
            <a:ext cx="3732982"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 Board of Trustees has legal rights and responsibilities accorded to them by OA Bylaws, Subpart A; the rights and responsibilities of the World Service Business Conference are accorded to it by Tradition and by OA Bylaws, Subpart B.</a:t>
            </a:r>
            <a:endParaRPr lang="en-US" sz="2000" b="0" i="0" dirty="0">
              <a:solidFill>
                <a:srgbClr val="212529"/>
              </a:solidFill>
              <a:effectLst/>
            </a:endParaRPr>
          </a:p>
        </p:txBody>
      </p:sp>
      <p:sp>
        <p:nvSpPr>
          <p:cNvPr id="7" name="TextBox 6">
            <a:extLst>
              <a:ext uri="{FF2B5EF4-FFF2-40B4-BE49-F238E27FC236}">
                <a16:creationId xmlns:a16="http://schemas.microsoft.com/office/drawing/2014/main" id="{0C01004D-AB7A-4A17-8999-3EA8EFE13B42}"/>
              </a:ext>
            </a:extLst>
          </p:cNvPr>
          <p:cNvSpPr txBox="1"/>
          <p:nvPr/>
        </p:nvSpPr>
        <p:spPr>
          <a:xfrm>
            <a:off x="889009" y="5727998"/>
            <a:ext cx="10167582" cy="461665"/>
          </a:xfrm>
          <a:prstGeom prst="rect">
            <a:avLst/>
          </a:prstGeom>
          <a:noFill/>
        </p:spPr>
        <p:txBody>
          <a:bodyPr wrap="square" rtlCol="0">
            <a:spAutoFit/>
          </a:bodyPr>
          <a:lstStyle/>
          <a:p>
            <a:r>
              <a:rPr lang="en-US" sz="2400" b="1" dirty="0"/>
              <a:t>Spiritual Principles:</a:t>
            </a:r>
            <a:r>
              <a:rPr lang="en-US" sz="2400" dirty="0"/>
              <a:t> Humility, Responsibility, Balance</a:t>
            </a:r>
          </a:p>
        </p:txBody>
      </p:sp>
      <p:sp>
        <p:nvSpPr>
          <p:cNvPr id="8" name="Slide Number Placeholder 9">
            <a:extLst>
              <a:ext uri="{FF2B5EF4-FFF2-40B4-BE49-F238E27FC236}">
                <a16:creationId xmlns:a16="http://schemas.microsoft.com/office/drawing/2014/main" id="{BB526961-3000-AAEA-F71A-44ED6769B58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40</a:t>
            </a:fld>
            <a:endParaRPr lang="en-US" sz="1200" b="1" dirty="0">
              <a:solidFill>
                <a:schemeClr val="bg2">
                  <a:lumMod val="50000"/>
                </a:schemeClr>
              </a:solidFill>
            </a:endParaRPr>
          </a:p>
        </p:txBody>
      </p:sp>
    </p:spTree>
    <p:extLst>
      <p:ext uri="{BB962C8B-B14F-4D97-AF65-F5344CB8AC3E}">
        <p14:creationId xmlns:p14="http://schemas.microsoft.com/office/powerpoint/2010/main" val="246792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5849112" y="136525"/>
            <a:ext cx="4681728" cy="721741"/>
          </a:xfrm>
        </p:spPr>
        <p:txBody>
          <a:bodyPr>
            <a:normAutofit fontScale="90000"/>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849112" y="721895"/>
            <a:ext cx="5586342" cy="5834353"/>
          </a:xfrm>
        </p:spPr>
        <p:txBody>
          <a:bodyPr>
            <a:normAutofit fontScale="92500" lnSpcReduction="10000"/>
          </a:bodyPr>
          <a:lstStyle/>
          <a:p>
            <a:pPr>
              <a:spcAft>
                <a:spcPts val="600"/>
              </a:spcAft>
            </a:pPr>
            <a:r>
              <a:rPr lang="en-US" sz="1800" dirty="0"/>
              <a:t>The Third Step, Tradition, and Concept address our place in the world in general and in OA specifically.</a:t>
            </a:r>
          </a:p>
          <a:p>
            <a:pPr marL="285750" indent="-285750">
              <a:spcAft>
                <a:spcPts val="600"/>
              </a:spcAft>
              <a:buFont typeface="Arial" panose="020B0604020202020204" pitchFamily="34" charset="0"/>
              <a:buChar char="•"/>
            </a:pPr>
            <a:r>
              <a:rPr lang="en-US" sz="1800" dirty="0"/>
              <a:t>At meetings we are responsible for our individual participation and support. </a:t>
            </a:r>
          </a:p>
          <a:p>
            <a:pPr marL="285750" indent="-285750">
              <a:spcAft>
                <a:spcPts val="600"/>
              </a:spcAft>
              <a:buFont typeface="Arial" panose="020B0604020202020204" pitchFamily="34" charset="0"/>
              <a:buChar char="•"/>
            </a:pPr>
            <a:r>
              <a:rPr lang="en-US" sz="1800" dirty="0"/>
              <a:t>Service boards and regions are responsible for the activities required to carry the message of recovery to compulsive eaters and our members. </a:t>
            </a:r>
          </a:p>
          <a:p>
            <a:pPr marL="285750" indent="-285750">
              <a:spcAft>
                <a:spcPts val="600"/>
              </a:spcAft>
              <a:buFont typeface="Arial" panose="020B0604020202020204" pitchFamily="34" charset="0"/>
              <a:buChar char="•"/>
            </a:pPr>
            <a:r>
              <a:rPr lang="en-US" sz="1800" dirty="0"/>
              <a:t>WSBC supports and amplifies the workings of the Fellowship as a whole.</a:t>
            </a:r>
          </a:p>
          <a:p>
            <a:pPr>
              <a:spcAft>
                <a:spcPts val="600"/>
              </a:spcAft>
            </a:pPr>
            <a:r>
              <a:rPr lang="en-US" sz="1800" dirty="0"/>
              <a:t>The Board of Trustees has fiscal and managerial oversight of the corporation and implements the directives of the WSBC. </a:t>
            </a:r>
          </a:p>
          <a:p>
            <a:pPr>
              <a:spcAft>
                <a:spcPts val="600"/>
              </a:spcAft>
            </a:pPr>
            <a:r>
              <a:rPr lang="en-US" sz="1800" dirty="0"/>
              <a:t>Each level of service has the responsibility to pass on suggestions and experience, strength, and hope to other levels within our upside down service pyramid. Decisions can be amended, but only the responsible parties can alter them.</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a:xfrm rot="16200000">
            <a:off x="9898060" y="1535310"/>
            <a:ext cx="3547872" cy="473084"/>
          </a:xfrm>
        </p:spPr>
        <p:txBody>
          <a:bodyPr/>
          <a:lstStyle/>
          <a:p>
            <a:r>
              <a:rPr lang="en-US" dirty="0"/>
              <a:t>Oa concept Seven</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41</a:t>
            </a:fld>
            <a:endParaRPr lang="en-US" dirty="0"/>
          </a:p>
        </p:txBody>
      </p:sp>
    </p:spTree>
    <p:extLst>
      <p:ext uri="{BB962C8B-B14F-4D97-AF65-F5344CB8AC3E}">
        <p14:creationId xmlns:p14="http://schemas.microsoft.com/office/powerpoint/2010/main" val="1854422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47313" y="6393247"/>
            <a:ext cx="2743200" cy="365125"/>
          </a:xfrm>
        </p:spPr>
        <p:txBody>
          <a:bodyPr/>
          <a:lstStyle/>
          <a:p>
            <a:fld id="{D8DA9DAA-006C-4F4B-980E-E3DF019B24E2}" type="slidenum">
              <a:rPr lang="en-US" smtClean="0"/>
              <a:pPr/>
              <a:t>42</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Seven</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81910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Eight</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4844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4753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461665"/>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3281634" y="4939407"/>
            <a:ext cx="354842" cy="369332"/>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819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Eight</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b="0" i="0" u="none" strike="noStrike" dirty="0">
                <a:solidFill>
                  <a:srgbClr val="212529"/>
                </a:solidFill>
                <a:effectLst/>
              </a:rPr>
              <a:t>The Board of Trustees has delegated to its Executive Committee the responsibility to administer the OA World Service Office.</a:t>
            </a:r>
            <a:r>
              <a:rPr lang="en-US" dirty="0"/>
              <a:t> </a:t>
            </a:r>
          </a:p>
          <a:p>
            <a:r>
              <a:rPr lang="en-US" dirty="0"/>
              <a:t>Spiritual Principle: </a:t>
            </a:r>
            <a:r>
              <a:rPr lang="en-US" b="0" i="0" dirty="0">
                <a:solidFill>
                  <a:srgbClr val="212529"/>
                </a:solidFill>
                <a:effectLst/>
              </a:rPr>
              <a:t>Delegation</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Eight</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44</a:t>
            </a:fld>
            <a:endParaRPr lang="en-US" dirty="0"/>
          </a:p>
        </p:txBody>
      </p:sp>
    </p:spTree>
    <p:extLst>
      <p:ext uri="{BB962C8B-B14F-4D97-AF65-F5344CB8AC3E}">
        <p14:creationId xmlns:p14="http://schemas.microsoft.com/office/powerpoint/2010/main" val="725153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428867"/>
          </a:xfrm>
        </p:spPr>
        <p:txBody>
          <a:bodyPr>
            <a:noAutofit/>
          </a:bodyPr>
          <a:lstStyle/>
          <a:p>
            <a:r>
              <a:rPr lang="en-US" sz="1850" dirty="0"/>
              <a:t>The authority to oversee administrative issues  is delegated to the Executive Committee (EC), composed of all board officers and other trustees appointed to serve on the EC.</a:t>
            </a:r>
            <a:br>
              <a:rPr lang="en-US" sz="1850" dirty="0"/>
            </a:br>
            <a:br>
              <a:rPr lang="en-US" sz="1850" dirty="0"/>
            </a:br>
            <a:r>
              <a:rPr lang="en-US" sz="1850" dirty="0"/>
              <a:t>The day-to-day management of the World Service Office is assigned to the managing director. The managing director attends all EC meetings but has no vote. </a:t>
            </a:r>
            <a:br>
              <a:rPr lang="en-US" sz="1850" dirty="0"/>
            </a:br>
            <a:br>
              <a:rPr lang="en-US" sz="1850" dirty="0"/>
            </a:br>
            <a:r>
              <a:rPr lang="en-US" sz="1850" dirty="0"/>
              <a:t>The EC meets with the managing director monthly in person or virtually.  In cooperation with the managing director and management staff, the trustees serving on the EC oversee all aspects of operations. This includes creating an annual budget, maintaining a prudent reserve, handling investment matters and an annual audit, addressing legal issues, and setting the prices for literature.</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Eight</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45</a:t>
            </a:fld>
            <a:endParaRPr lang="en-US" dirty="0"/>
          </a:p>
        </p:txBody>
      </p:sp>
    </p:spTree>
    <p:extLst>
      <p:ext uri="{BB962C8B-B14F-4D97-AF65-F5344CB8AC3E}">
        <p14:creationId xmlns:p14="http://schemas.microsoft.com/office/powerpoint/2010/main" val="3419773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Eight</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b="0" i="0" dirty="0">
                <a:solidFill>
                  <a:srgbClr val="212529"/>
                </a:solidFill>
                <a:effectLst/>
              </a:rPr>
              <a:t>Made a list of all persons we had harmed, and became willing to make amends to them all.</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Eight</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dirty="0"/>
              <a:t>Overeaters Anonymous should remain forever non-professional, but our service centers may employ special workers.</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Eight</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dirty="0">
                <a:solidFill>
                  <a:srgbClr val="212529"/>
                </a:solidFill>
                <a:effectLst/>
              </a:rPr>
              <a:t>The Board of Trustees has delegated to its Executive Committee the responsibility to administer the OA World Service Office.</a:t>
            </a:r>
          </a:p>
        </p:txBody>
      </p:sp>
      <p:sp>
        <p:nvSpPr>
          <p:cNvPr id="7" name="TextBox 6">
            <a:extLst>
              <a:ext uri="{FF2B5EF4-FFF2-40B4-BE49-F238E27FC236}">
                <a16:creationId xmlns:a16="http://schemas.microsoft.com/office/drawing/2014/main" id="{0C01004D-AB7A-4A17-8999-3EA8EFE13B42}"/>
              </a:ext>
            </a:extLst>
          </p:cNvPr>
          <p:cNvSpPr txBox="1"/>
          <p:nvPr/>
        </p:nvSpPr>
        <p:spPr>
          <a:xfrm>
            <a:off x="935122" y="5352693"/>
            <a:ext cx="10167582" cy="461665"/>
          </a:xfrm>
          <a:prstGeom prst="rect">
            <a:avLst/>
          </a:prstGeom>
          <a:noFill/>
        </p:spPr>
        <p:txBody>
          <a:bodyPr wrap="square" rtlCol="0">
            <a:spAutoFit/>
          </a:bodyPr>
          <a:lstStyle/>
          <a:p>
            <a:r>
              <a:rPr lang="en-US" sz="2400" b="1" dirty="0"/>
              <a:t>Spiritual Principles:</a:t>
            </a:r>
            <a:r>
              <a:rPr lang="en-US" sz="2400" dirty="0"/>
              <a:t> Self-discipline, Fellowship, Delegation</a:t>
            </a:r>
          </a:p>
        </p:txBody>
      </p:sp>
      <p:sp>
        <p:nvSpPr>
          <p:cNvPr id="8" name="Slide Number Placeholder 9">
            <a:extLst>
              <a:ext uri="{FF2B5EF4-FFF2-40B4-BE49-F238E27FC236}">
                <a16:creationId xmlns:a16="http://schemas.microsoft.com/office/drawing/2014/main" id="{3D878891-7557-300D-06EB-E1D0D4AE9D0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46</a:t>
            </a:fld>
            <a:endParaRPr lang="en-US" sz="1200" b="1" dirty="0">
              <a:solidFill>
                <a:schemeClr val="bg2">
                  <a:lumMod val="50000"/>
                </a:schemeClr>
              </a:solidFill>
            </a:endParaRPr>
          </a:p>
        </p:txBody>
      </p:sp>
    </p:spTree>
    <p:extLst>
      <p:ext uri="{BB962C8B-B14F-4D97-AF65-F5344CB8AC3E}">
        <p14:creationId xmlns:p14="http://schemas.microsoft.com/office/powerpoint/2010/main" val="2645260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580644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00928" y="872837"/>
            <a:ext cx="5221224" cy="5683412"/>
          </a:xfrm>
        </p:spPr>
        <p:txBody>
          <a:bodyPr>
            <a:noAutofit/>
          </a:bodyPr>
          <a:lstStyle/>
          <a:p>
            <a:pPr>
              <a:spcAft>
                <a:spcPts val="600"/>
              </a:spcAft>
            </a:pPr>
            <a:r>
              <a:rPr lang="en-US" sz="1900" dirty="0"/>
              <a:t>Delegation of authority allows for a group of trustees to focus on the operations and activities of the World Service Office. </a:t>
            </a:r>
          </a:p>
          <a:p>
            <a:pPr>
              <a:spcAft>
                <a:spcPts val="600"/>
              </a:spcAft>
            </a:pPr>
            <a:r>
              <a:rPr lang="en-US" sz="1900" dirty="0"/>
              <a:t>While we must always remain non-professional, it is the responsibility of the Executive Committee, with the support and assistance of a highly qualified group of employees and consultants, to make sure OA remains financially solvent and operation-ally effective. </a:t>
            </a:r>
          </a:p>
          <a:p>
            <a:pPr>
              <a:spcAft>
                <a:spcPts val="600"/>
              </a:spcAft>
            </a:pPr>
            <a:r>
              <a:rPr lang="en-US" sz="1900" dirty="0"/>
              <a:t>To execute these responsibilities, the Executive Committee regularly assess OA’s changing needs and how to best meet them – an inventory process that keeps OA vital and maintains our Fellowship as a spiritual home for us all.</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Eight</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47</a:t>
            </a:fld>
            <a:endParaRPr lang="en-US" dirty="0"/>
          </a:p>
        </p:txBody>
      </p:sp>
    </p:spTree>
    <p:extLst>
      <p:ext uri="{BB962C8B-B14F-4D97-AF65-F5344CB8AC3E}">
        <p14:creationId xmlns:p14="http://schemas.microsoft.com/office/powerpoint/2010/main" val="3259996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47313" y="6393246"/>
            <a:ext cx="2743200" cy="365125"/>
          </a:xfrm>
        </p:spPr>
        <p:txBody>
          <a:bodyPr/>
          <a:lstStyle/>
          <a:p>
            <a:fld id="{D8DA9DAA-006C-4F4B-980E-E3DF019B24E2}" type="slidenum">
              <a:rPr lang="en-US" smtClean="0"/>
              <a:pPr/>
              <a:t>48</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Eight</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485068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Nine</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461665"/>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4844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4753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2922894" y="3913338"/>
            <a:ext cx="354842" cy="369332"/>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77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09600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96000" y="1173707"/>
            <a:ext cx="5026152" cy="5382541"/>
          </a:xfrm>
        </p:spPr>
        <p:txBody>
          <a:bodyPr>
            <a:normAutofit/>
          </a:bodyPr>
          <a:lstStyle/>
          <a:p>
            <a:pPr>
              <a:spcAft>
                <a:spcPts val="600"/>
              </a:spcAft>
            </a:pPr>
            <a:r>
              <a:rPr lang="en-US" sz="1800" dirty="0"/>
              <a:t>“Honesty” and “unity” are the watchwords here.  After admitting that we were powerless over food – that our lives had become unmanageable, it makes sense to learn to depend on the unifying process we call group conscience.</a:t>
            </a:r>
          </a:p>
          <a:p>
            <a:pPr>
              <a:spcAft>
                <a:spcPts val="600"/>
              </a:spcAft>
            </a:pPr>
            <a:r>
              <a:rPr lang="en-US" sz="1800" dirty="0"/>
              <a:t>Rather than allowing differences of opinion to tear our Fellowship apart, open, honest, and respectful debate and discussion allows us to make decisions for the Fellowship as a whole.</a:t>
            </a:r>
          </a:p>
          <a:p>
            <a:pPr>
              <a:spcAft>
                <a:spcPts val="600"/>
              </a:spcAft>
            </a:pPr>
            <a:r>
              <a:rPr lang="en-US" sz="1800" dirty="0"/>
              <a:t>While majority votes are not the same as a final group conscience, it is sometimes necessary to allow interim decisions to be made. They may be revisited until a true group conscience is reached.</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One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3584772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Nine</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2825496"/>
            <a:ext cx="6190488" cy="2697480"/>
          </a:xfrm>
        </p:spPr>
        <p:txBody>
          <a:bodyPr/>
          <a:lstStyle/>
          <a:p>
            <a:r>
              <a:rPr lang="en-US" b="0" i="0" dirty="0">
                <a:solidFill>
                  <a:srgbClr val="212529"/>
                </a:solidFill>
                <a:effectLst/>
              </a:rPr>
              <a:t>Able, trusted servants, together with sound and appropriate methods of choosin</a:t>
            </a:r>
            <a:r>
              <a:rPr lang="en-US" dirty="0">
                <a:solidFill>
                  <a:srgbClr val="212529"/>
                </a:solidFill>
              </a:rPr>
              <a:t>g them, are indispensable for effective functioning at all service levels</a:t>
            </a:r>
            <a:r>
              <a:rPr lang="en-US" b="0" i="0" dirty="0">
                <a:solidFill>
                  <a:srgbClr val="212529"/>
                </a:solidFill>
                <a:effectLst/>
              </a:rPr>
              <a:t>.</a:t>
            </a:r>
          </a:p>
          <a:p>
            <a:endParaRPr lang="en-US" dirty="0"/>
          </a:p>
          <a:p>
            <a:r>
              <a:rPr lang="en-US" dirty="0"/>
              <a:t>Spiritual Principle: </a:t>
            </a:r>
            <a:r>
              <a:rPr lang="en-US" b="0" i="0" dirty="0">
                <a:solidFill>
                  <a:srgbClr val="212529"/>
                </a:solidFill>
                <a:effectLst/>
              </a:rPr>
              <a:t>Ability</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Nine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50</a:t>
            </a:fld>
            <a:endParaRPr lang="en-US" dirty="0"/>
          </a:p>
        </p:txBody>
      </p:sp>
    </p:spTree>
    <p:extLst>
      <p:ext uri="{BB962C8B-B14F-4D97-AF65-F5344CB8AC3E}">
        <p14:creationId xmlns:p14="http://schemas.microsoft.com/office/powerpoint/2010/main" val="3682929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219825"/>
          </a:xfrm>
        </p:spPr>
        <p:txBody>
          <a:bodyPr>
            <a:normAutofit fontScale="90000"/>
          </a:bodyPr>
          <a:lstStyle/>
          <a:p>
            <a:pPr>
              <a:lnSpc>
                <a:spcPct val="100000"/>
              </a:lnSpc>
              <a:spcBef>
                <a:spcPts val="0"/>
              </a:spcBef>
            </a:pPr>
            <a:r>
              <a:rPr lang="en-US" sz="2800" dirty="0"/>
              <a:t>Trusted servants are vital to OA at all levels of service, and the methods for choosing them vary, as do their jobs.</a:t>
            </a:r>
            <a:br>
              <a:rPr lang="en-US" sz="400" dirty="0"/>
            </a:br>
            <a:br>
              <a:rPr lang="en-US" sz="400" dirty="0"/>
            </a:br>
            <a:r>
              <a:rPr lang="en-US" sz="2800" dirty="0"/>
              <a:t>Some jobs may require only a willingness to help.  Others may require specific skills and abilities. These requirements need to be clearly stated prior to the selection of trusted servants.</a:t>
            </a:r>
            <a:br>
              <a:rPr lang="en-US" sz="400" dirty="0"/>
            </a:br>
            <a:br>
              <a:rPr lang="en-US" sz="400" dirty="0"/>
            </a:br>
            <a:r>
              <a:rPr lang="en-US" sz="2800" dirty="0"/>
              <a:t>Conflicts may arise when a group fails to clearly define the abilities, past service, and abstinence requirements needed for a position.</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Nine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51</a:t>
            </a:fld>
            <a:endParaRPr lang="en-US" dirty="0"/>
          </a:p>
        </p:txBody>
      </p:sp>
    </p:spTree>
    <p:extLst>
      <p:ext uri="{BB962C8B-B14F-4D97-AF65-F5344CB8AC3E}">
        <p14:creationId xmlns:p14="http://schemas.microsoft.com/office/powerpoint/2010/main" val="4062201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Nine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b="0" i="0" dirty="0">
                <a:solidFill>
                  <a:srgbClr val="212529"/>
                </a:solidFill>
                <a:effectLst/>
              </a:rPr>
              <a:t>Made direct amends to such people wherever possible, except when to do so would injure them or others.</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Nine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dirty="0"/>
              <a:t>OA, as such, ought never be organized; but we may create service boards or committees directly responsible to those they serve.</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Nine</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dirty="0">
                <a:solidFill>
                  <a:srgbClr val="212529"/>
                </a:solidFill>
                <a:effectLst/>
              </a:rPr>
              <a:t>Able, trusted servants, together with sound and appropriate methods of choosing them, are indispensable for effective functioning at all service levels.</a:t>
            </a:r>
          </a:p>
        </p:txBody>
      </p:sp>
      <p:sp>
        <p:nvSpPr>
          <p:cNvPr id="7" name="TextBox 6">
            <a:extLst>
              <a:ext uri="{FF2B5EF4-FFF2-40B4-BE49-F238E27FC236}">
                <a16:creationId xmlns:a16="http://schemas.microsoft.com/office/drawing/2014/main" id="{0C01004D-AB7A-4A17-8999-3EA8EFE13B42}"/>
              </a:ext>
            </a:extLst>
          </p:cNvPr>
          <p:cNvSpPr txBox="1"/>
          <p:nvPr/>
        </p:nvSpPr>
        <p:spPr>
          <a:xfrm>
            <a:off x="935122" y="5352693"/>
            <a:ext cx="10167582" cy="461665"/>
          </a:xfrm>
          <a:prstGeom prst="rect">
            <a:avLst/>
          </a:prstGeom>
          <a:noFill/>
        </p:spPr>
        <p:txBody>
          <a:bodyPr wrap="square" rtlCol="0">
            <a:spAutoFit/>
          </a:bodyPr>
          <a:lstStyle/>
          <a:p>
            <a:r>
              <a:rPr lang="en-US" sz="2400" b="1" dirty="0"/>
              <a:t>Spiritual Principles:</a:t>
            </a:r>
            <a:r>
              <a:rPr lang="en-US" sz="2400" dirty="0"/>
              <a:t> Love, Structure, Ability</a:t>
            </a:r>
          </a:p>
        </p:txBody>
      </p:sp>
      <p:sp>
        <p:nvSpPr>
          <p:cNvPr id="8" name="Slide Number Placeholder 9">
            <a:extLst>
              <a:ext uri="{FF2B5EF4-FFF2-40B4-BE49-F238E27FC236}">
                <a16:creationId xmlns:a16="http://schemas.microsoft.com/office/drawing/2014/main" id="{1014F5F1-D6AF-E8E2-EB9C-646A8CEFA14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52</a:t>
            </a:fld>
            <a:endParaRPr lang="en-US" sz="1200" b="1" dirty="0">
              <a:solidFill>
                <a:schemeClr val="bg2">
                  <a:lumMod val="50000"/>
                </a:schemeClr>
              </a:solidFill>
            </a:endParaRPr>
          </a:p>
        </p:txBody>
      </p:sp>
    </p:spTree>
    <p:extLst>
      <p:ext uri="{BB962C8B-B14F-4D97-AF65-F5344CB8AC3E}">
        <p14:creationId xmlns:p14="http://schemas.microsoft.com/office/powerpoint/2010/main" val="4125461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09600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96000" y="1173707"/>
            <a:ext cx="5026152" cy="5382541"/>
          </a:xfrm>
        </p:spPr>
        <p:txBody>
          <a:bodyPr>
            <a:normAutofit/>
          </a:bodyPr>
          <a:lstStyle/>
          <a:p>
            <a:r>
              <a:rPr lang="en-US" sz="2200" dirty="0"/>
              <a:t>Trusted servants are not necessarily born – we "become.” Personal growth is the touchstone of OA’s Steps, Traditions, and Concepts.</a:t>
            </a:r>
          </a:p>
          <a:p>
            <a:r>
              <a:rPr lang="en-US" sz="2200" dirty="0"/>
              <a:t>Despite never being “organized,” by clearly defined job responsibilities and position descriptions and by agreeing to some baseline experience (prior service work, abstinence, length of time in OA), we allow for effective leadership and the opportunity for members to participate at all levels of OA service.</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nine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53</a:t>
            </a:fld>
            <a:endParaRPr lang="en-US" dirty="0"/>
          </a:p>
        </p:txBody>
      </p:sp>
    </p:spTree>
    <p:extLst>
      <p:ext uri="{BB962C8B-B14F-4D97-AF65-F5344CB8AC3E}">
        <p14:creationId xmlns:p14="http://schemas.microsoft.com/office/powerpoint/2010/main" val="3728022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47313" y="6383307"/>
            <a:ext cx="2743200" cy="365125"/>
          </a:xfrm>
        </p:spPr>
        <p:txBody>
          <a:bodyPr/>
          <a:lstStyle/>
          <a:p>
            <a:fld id="{D8DA9DAA-006C-4F4B-980E-E3DF019B24E2}" type="slidenum">
              <a:rPr lang="en-US" smtClean="0"/>
              <a:pPr/>
              <a:t>54</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Nine</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946012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Ten</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4844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654184" cy="461665"/>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3338012" y="2836114"/>
            <a:ext cx="456747" cy="46166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29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Ten</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b="0" i="0" dirty="0">
                <a:solidFill>
                  <a:srgbClr val="212529"/>
                </a:solidFill>
                <a:effectLst/>
              </a:rPr>
              <a:t>Service responsibility is balanced by carefully defined service authority; therefore, duplication of effort is avoided.</a:t>
            </a:r>
          </a:p>
          <a:p>
            <a:endParaRPr lang="en-US" dirty="0"/>
          </a:p>
          <a:p>
            <a:r>
              <a:rPr lang="en-US" dirty="0"/>
              <a:t>Spiritual Principle: </a:t>
            </a:r>
            <a:r>
              <a:rPr lang="en-US" b="0" i="0" dirty="0">
                <a:solidFill>
                  <a:srgbClr val="212529"/>
                </a:solidFill>
                <a:effectLst/>
              </a:rPr>
              <a:t>Clarity</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Ten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56</a:t>
            </a:fld>
            <a:endParaRPr lang="en-US" dirty="0"/>
          </a:p>
        </p:txBody>
      </p:sp>
    </p:spTree>
    <p:extLst>
      <p:ext uri="{BB962C8B-B14F-4D97-AF65-F5344CB8AC3E}">
        <p14:creationId xmlns:p14="http://schemas.microsoft.com/office/powerpoint/2010/main" val="3493416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219825"/>
          </a:xfrm>
        </p:spPr>
        <p:txBody>
          <a:bodyPr>
            <a:normAutofit/>
          </a:bodyPr>
          <a:lstStyle/>
          <a:p>
            <a:r>
              <a:rPr lang="en-US" sz="2800" dirty="0"/>
              <a:t>Clearly and carefully defined, written job descriptions allow members considering service positions to understand explicitly what is expected of them.</a:t>
            </a:r>
            <a:br>
              <a:rPr lang="en-US" sz="2800" dirty="0"/>
            </a:br>
            <a:br>
              <a:rPr lang="en-US" sz="2800" dirty="0"/>
            </a:br>
            <a:r>
              <a:rPr lang="en-US" sz="2800" dirty="0"/>
              <a:t>By defining service authority, groups can avoid problems and controversy arising from misunderstood job responsibilities and multiple people doing the same tasks.</a:t>
            </a:r>
            <a:endParaRPr lang="en-US" sz="800" dirty="0"/>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Ten</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57</a:t>
            </a:fld>
            <a:endParaRPr lang="en-US" dirty="0"/>
          </a:p>
        </p:txBody>
      </p:sp>
    </p:spTree>
    <p:extLst>
      <p:ext uri="{BB962C8B-B14F-4D97-AF65-F5344CB8AC3E}">
        <p14:creationId xmlns:p14="http://schemas.microsoft.com/office/powerpoint/2010/main" val="866493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Ten</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b="0" i="0" dirty="0">
                <a:solidFill>
                  <a:srgbClr val="212529"/>
                </a:solidFill>
                <a:effectLst/>
              </a:rPr>
              <a:t>Continued to take personal inventory and when we were wrong, promptly admitted it.</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Ten</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dirty="0"/>
              <a:t>Overeaters Anonymous has no opinion on outside issues; hence, the OA name ought never be drawn into public controversy.</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Ten</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dirty="0">
                <a:solidFill>
                  <a:srgbClr val="212529"/>
                </a:solidFill>
                <a:effectLst/>
              </a:rPr>
              <a:t>Service responsibility is balanced by carefully defined service authority; therefore, duplication of efforts is avoided.</a:t>
            </a:r>
          </a:p>
        </p:txBody>
      </p:sp>
      <p:sp>
        <p:nvSpPr>
          <p:cNvPr id="7" name="TextBox 6">
            <a:extLst>
              <a:ext uri="{FF2B5EF4-FFF2-40B4-BE49-F238E27FC236}">
                <a16:creationId xmlns:a16="http://schemas.microsoft.com/office/drawing/2014/main" id="{0C01004D-AB7A-4A17-8999-3EA8EFE13B42}"/>
              </a:ext>
            </a:extLst>
          </p:cNvPr>
          <p:cNvSpPr txBox="1"/>
          <p:nvPr/>
        </p:nvSpPr>
        <p:spPr>
          <a:xfrm>
            <a:off x="935122" y="5352693"/>
            <a:ext cx="10167582" cy="461665"/>
          </a:xfrm>
          <a:prstGeom prst="rect">
            <a:avLst/>
          </a:prstGeom>
          <a:noFill/>
        </p:spPr>
        <p:txBody>
          <a:bodyPr wrap="square" rtlCol="0">
            <a:spAutoFit/>
          </a:bodyPr>
          <a:lstStyle/>
          <a:p>
            <a:r>
              <a:rPr lang="en-US" sz="2400" b="1" dirty="0"/>
              <a:t>Spiritual Principles:</a:t>
            </a:r>
            <a:r>
              <a:rPr lang="en-US" sz="2400" dirty="0"/>
              <a:t> Perseverance, Neutrality, Clarity</a:t>
            </a:r>
          </a:p>
        </p:txBody>
      </p:sp>
      <p:sp>
        <p:nvSpPr>
          <p:cNvPr id="8" name="Slide Number Placeholder 9">
            <a:extLst>
              <a:ext uri="{FF2B5EF4-FFF2-40B4-BE49-F238E27FC236}">
                <a16:creationId xmlns:a16="http://schemas.microsoft.com/office/drawing/2014/main" id="{12093144-6866-057B-A24C-D6663087000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58</a:t>
            </a:fld>
            <a:endParaRPr lang="en-US" sz="1200" b="1" dirty="0">
              <a:solidFill>
                <a:schemeClr val="bg2">
                  <a:lumMod val="50000"/>
                </a:schemeClr>
              </a:solidFill>
            </a:endParaRPr>
          </a:p>
        </p:txBody>
      </p:sp>
    </p:spTree>
    <p:extLst>
      <p:ext uri="{BB962C8B-B14F-4D97-AF65-F5344CB8AC3E}">
        <p14:creationId xmlns:p14="http://schemas.microsoft.com/office/powerpoint/2010/main" val="3936551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09600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96000" y="1173707"/>
            <a:ext cx="5026152" cy="5382541"/>
          </a:xfrm>
        </p:spPr>
        <p:txBody>
          <a:bodyPr>
            <a:normAutofit fontScale="92500"/>
          </a:bodyPr>
          <a:lstStyle/>
          <a:p>
            <a:pPr>
              <a:spcAft>
                <a:spcPts val="600"/>
              </a:spcAft>
            </a:pPr>
            <a:r>
              <a:rPr lang="en-US" sz="2100" dirty="0"/>
              <a:t>The Tenth Step, Tradition, and Concept focus on self-awareness and managing our relationships within and outside of OA.</a:t>
            </a:r>
          </a:p>
          <a:p>
            <a:pPr>
              <a:spcAft>
                <a:spcPts val="600"/>
              </a:spcAft>
            </a:pPr>
            <a:r>
              <a:rPr lang="en-US" sz="2100" dirty="0"/>
              <a:t>Avoidance of controversy is as important for OA as a whole as it is for the health of our individual service bodies.</a:t>
            </a:r>
          </a:p>
          <a:p>
            <a:pPr>
              <a:spcAft>
                <a:spcPts val="600"/>
              </a:spcAft>
            </a:pPr>
            <a:r>
              <a:rPr lang="en-US" sz="2100" dirty="0"/>
              <a:t>Service is essential to recovery.  We provide more opportunities for service by encouraging members to perform a variety of activities over time.  When we clearly define job responsibilities, we assure that necessary tasks are accomplished and that conflicts related to specific duties are avoided.</a:t>
            </a:r>
          </a:p>
          <a:p>
            <a:endParaRPr lang="en-US" dirty="0"/>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Ten</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59</a:t>
            </a:fld>
            <a:endParaRPr lang="en-US" dirty="0"/>
          </a:p>
        </p:txBody>
      </p:sp>
    </p:spTree>
    <p:extLst>
      <p:ext uri="{BB962C8B-B14F-4D97-AF65-F5344CB8AC3E}">
        <p14:creationId xmlns:p14="http://schemas.microsoft.com/office/powerpoint/2010/main" val="247666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67192" y="6383307"/>
            <a:ext cx="2743200" cy="365125"/>
          </a:xfrm>
        </p:spPr>
        <p:txBody>
          <a:bodyPr/>
          <a:lstStyle/>
          <a:p>
            <a:fld id="{D8DA9DAA-006C-4F4B-980E-E3DF019B24E2}" type="slidenum">
              <a:rPr lang="en-US" smtClean="0"/>
              <a:pPr/>
              <a:t>6</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One</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927313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47313" y="6393246"/>
            <a:ext cx="2743200" cy="365125"/>
          </a:xfrm>
        </p:spPr>
        <p:txBody>
          <a:bodyPr/>
          <a:lstStyle/>
          <a:p>
            <a:fld id="{D8DA9DAA-006C-4F4B-980E-E3DF019B24E2}" type="slidenum">
              <a:rPr lang="en-US" smtClean="0"/>
              <a:pPr/>
              <a:t>60</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Ten</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719497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Eleven</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629163" cy="461665"/>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65418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4158357" y="1963423"/>
            <a:ext cx="456747" cy="46166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228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Eleven</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b="0" i="0" dirty="0">
                <a:solidFill>
                  <a:srgbClr val="212529"/>
                </a:solidFill>
                <a:effectLst/>
              </a:rPr>
              <a:t>Trustee administration of the World Service Office should always be assisted by the best standing committees, executives, staffs and consultants.</a:t>
            </a:r>
          </a:p>
          <a:p>
            <a:endParaRPr lang="en-US" dirty="0"/>
          </a:p>
          <a:p>
            <a:r>
              <a:rPr lang="en-US" dirty="0"/>
              <a:t>Spiritual Principle: </a:t>
            </a:r>
            <a:r>
              <a:rPr lang="en-US" b="0" i="0" dirty="0">
                <a:solidFill>
                  <a:srgbClr val="212529"/>
                </a:solidFill>
                <a:effectLst/>
              </a:rPr>
              <a:t>Humility</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Eleven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62</a:t>
            </a:fld>
            <a:endParaRPr lang="en-US" dirty="0"/>
          </a:p>
        </p:txBody>
      </p:sp>
    </p:spTree>
    <p:extLst>
      <p:ext uri="{BB962C8B-B14F-4D97-AF65-F5344CB8AC3E}">
        <p14:creationId xmlns:p14="http://schemas.microsoft.com/office/powerpoint/2010/main" val="1485987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219825"/>
          </a:xfrm>
        </p:spPr>
        <p:txBody>
          <a:bodyPr>
            <a:noAutofit/>
          </a:bodyPr>
          <a:lstStyle/>
          <a:p>
            <a:r>
              <a:rPr lang="en-US" sz="2200" dirty="0"/>
              <a:t>OA deserves effective and efficient service workers. Similar to the realization that some members may need to look outside of our Fellowship for help in their personal recovery, Concept Eleven acknowledges that our service work may require assistance from people outside of OA who possess professional skills and talents not available within our groups.</a:t>
            </a:r>
            <a:br>
              <a:rPr lang="en-US" sz="2200" dirty="0"/>
            </a:br>
            <a:br>
              <a:rPr lang="en-US" sz="800" dirty="0"/>
            </a:br>
            <a:r>
              <a:rPr lang="en-US" sz="2200" dirty="0"/>
              <a:t>Getting qualified assistance may include the creation of committees or small focused groups as well as the hiring of staff or consultants.</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Eleven</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63</a:t>
            </a:fld>
            <a:endParaRPr lang="en-US" dirty="0"/>
          </a:p>
        </p:txBody>
      </p:sp>
    </p:spTree>
    <p:extLst>
      <p:ext uri="{BB962C8B-B14F-4D97-AF65-F5344CB8AC3E}">
        <p14:creationId xmlns:p14="http://schemas.microsoft.com/office/powerpoint/2010/main" val="516508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Step Eleven</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lgn="l">
              <a:buNone/>
            </a:pPr>
            <a:r>
              <a:rPr lang="en-US" sz="2000" b="0" i="0" u="none" strike="noStrike" dirty="0">
                <a:solidFill>
                  <a:srgbClr val="212529"/>
                </a:solidFill>
                <a:effectLst/>
                <a:latin typeface="Arial" panose="020B0604020202020204" pitchFamily="34" charset="0"/>
              </a:rPr>
              <a:t>Sought through prayer and meditation to improve our conscious contact with God as we understood Him, praying only for knowledge of His will for us and the power to carry that out.</a:t>
            </a:r>
            <a:endParaRPr lang="en-US" b="0" i="0" dirty="0">
              <a:solidFill>
                <a:srgbClr val="212529"/>
              </a:solidFill>
              <a:effectLst/>
            </a:endParaRP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Tradition Eleven</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sz="2000" b="0" i="0" u="none" strike="noStrike" dirty="0">
                <a:solidFill>
                  <a:srgbClr val="212529"/>
                </a:solidFill>
                <a:effectLst/>
                <a:latin typeface="Arial" panose="020B0604020202020204" pitchFamily="34" charset="0"/>
              </a:rPr>
              <a:t>Our public relations policy is based on attraction rather than promotion; we need always maintain personal anonymity at the level of press, radio, films, television and other public media of communication.</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Eleven</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i="0" u="none" strike="noStrike" dirty="0">
                <a:solidFill>
                  <a:srgbClr val="212529"/>
                </a:solidFill>
                <a:effectLst/>
                <a:latin typeface="Arial" panose="020B0604020202020204" pitchFamily="34" charset="0"/>
              </a:rPr>
              <a:t>Trustee administration of the World Service Office should always be assisted by the best standing committees, executives, staffs and consultants.</a:t>
            </a:r>
            <a:r>
              <a:rPr lang="en-US" sz="1400" dirty="0"/>
              <a:t> </a:t>
            </a:r>
          </a:p>
        </p:txBody>
      </p:sp>
      <p:sp>
        <p:nvSpPr>
          <p:cNvPr id="7" name="TextBox 6">
            <a:extLst>
              <a:ext uri="{FF2B5EF4-FFF2-40B4-BE49-F238E27FC236}">
                <a16:creationId xmlns:a16="http://schemas.microsoft.com/office/drawing/2014/main" id="{0C01004D-AB7A-4A17-8999-3EA8EFE13B42}"/>
              </a:ext>
            </a:extLst>
          </p:cNvPr>
          <p:cNvSpPr txBox="1"/>
          <p:nvPr/>
        </p:nvSpPr>
        <p:spPr>
          <a:xfrm>
            <a:off x="830490" y="5958830"/>
            <a:ext cx="10167582" cy="461665"/>
          </a:xfrm>
          <a:prstGeom prst="rect">
            <a:avLst/>
          </a:prstGeom>
          <a:noFill/>
        </p:spPr>
        <p:txBody>
          <a:bodyPr wrap="square" rtlCol="0">
            <a:spAutoFit/>
          </a:bodyPr>
          <a:lstStyle/>
          <a:p>
            <a:r>
              <a:rPr lang="en-US" sz="2400" b="1" dirty="0"/>
              <a:t>Spiritual Principles:</a:t>
            </a:r>
            <a:r>
              <a:rPr lang="en-US" sz="2400" dirty="0"/>
              <a:t> Spiritual Awareness, Anonymity, Humility</a:t>
            </a:r>
          </a:p>
        </p:txBody>
      </p:sp>
      <p:sp>
        <p:nvSpPr>
          <p:cNvPr id="8" name="Slide Number Placeholder 9">
            <a:extLst>
              <a:ext uri="{FF2B5EF4-FFF2-40B4-BE49-F238E27FC236}">
                <a16:creationId xmlns:a16="http://schemas.microsoft.com/office/drawing/2014/main" id="{250E694E-F87F-FB64-17B2-A18667D9743B}"/>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64</a:t>
            </a:fld>
            <a:endParaRPr lang="en-US" sz="1200" b="1" dirty="0">
              <a:solidFill>
                <a:schemeClr val="bg2">
                  <a:lumMod val="50000"/>
                </a:schemeClr>
              </a:solidFill>
            </a:endParaRPr>
          </a:p>
        </p:txBody>
      </p:sp>
    </p:spTree>
    <p:extLst>
      <p:ext uri="{BB962C8B-B14F-4D97-AF65-F5344CB8AC3E}">
        <p14:creationId xmlns:p14="http://schemas.microsoft.com/office/powerpoint/2010/main" val="1405268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09600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96000" y="1023493"/>
            <a:ext cx="5026152" cy="5834507"/>
          </a:xfrm>
        </p:spPr>
        <p:txBody>
          <a:bodyPr>
            <a:normAutofit/>
          </a:bodyPr>
          <a:lstStyle/>
          <a:p>
            <a:r>
              <a:rPr lang="en-US" dirty="0"/>
              <a:t>The use of outside professional help or internal, member-supported committees is important to the overall health of our Fellowship.</a:t>
            </a:r>
          </a:p>
          <a:p>
            <a:r>
              <a:rPr lang="en-US" dirty="0"/>
              <a:t>Committees are established to perform tasks in small, focused groups. Many of these are specified in service board bylaws and OA Bylaws, Subpart B. Ad hoc or task-specific committees may be created at the discretion of a service body or the Board of Trustees.</a:t>
            </a:r>
          </a:p>
          <a:p>
            <a:r>
              <a:rPr lang="en-US" dirty="0"/>
              <a:t>Under the leadership of the managing director, the staff of the World Service Office is hired based on knowledge and skills in relevant areas.  Short-term needs may be fulfilled by consultants.</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11</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65</a:t>
            </a:fld>
            <a:endParaRPr lang="en-US" dirty="0"/>
          </a:p>
        </p:txBody>
      </p:sp>
    </p:spTree>
    <p:extLst>
      <p:ext uri="{BB962C8B-B14F-4D97-AF65-F5344CB8AC3E}">
        <p14:creationId xmlns:p14="http://schemas.microsoft.com/office/powerpoint/2010/main" val="1715546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47313" y="6393246"/>
            <a:ext cx="2743200" cy="365125"/>
          </a:xfrm>
        </p:spPr>
        <p:txBody>
          <a:bodyPr/>
          <a:lstStyle/>
          <a:p>
            <a:fld id="{D8DA9DAA-006C-4F4B-980E-E3DF019B24E2}" type="slidenum">
              <a:rPr lang="en-US" smtClean="0"/>
              <a:pPr/>
              <a:t>66</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Eleven</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98311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Twelve</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38833" y="1725236"/>
            <a:ext cx="560472" cy="369332"/>
          </a:xfrm>
          <a:prstGeom prst="rect">
            <a:avLst/>
          </a:prstGeom>
          <a:noFill/>
        </p:spPr>
        <p:txBody>
          <a:bodyPr wrap="square" rtlCol="0">
            <a:spAutoFit/>
          </a:bodyPr>
          <a:lstStyle/>
          <a:p>
            <a:r>
              <a:rPr lang="en-US" dirty="0">
                <a:latin typeface="Arial Black" panose="020B0A040201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6291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65418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5190696" y="1679069"/>
            <a:ext cx="456747" cy="461665"/>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128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9420" y="485944"/>
            <a:ext cx="6190488" cy="1179576"/>
          </a:xfrm>
        </p:spPr>
        <p:txBody>
          <a:bodyPr/>
          <a:lstStyle/>
          <a:p>
            <a:r>
              <a:rPr lang="en-US" sz="5400" dirty="0"/>
              <a:t>Concept Twelve</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38200" y="1684084"/>
            <a:ext cx="6987323" cy="4854828"/>
          </a:xfrm>
        </p:spPr>
        <p:txBody>
          <a:bodyPr>
            <a:normAutofit fontScale="85000" lnSpcReduction="20000"/>
          </a:bodyPr>
          <a:lstStyle/>
          <a:p>
            <a:r>
              <a:rPr lang="en-US" b="0" i="0" dirty="0">
                <a:solidFill>
                  <a:srgbClr val="212529"/>
                </a:solidFill>
                <a:effectLst/>
              </a:rPr>
              <a:t>The spiritual foundation for OA service ensures that:</a:t>
            </a:r>
          </a:p>
          <a:p>
            <a:pPr marL="457200" indent="-457200">
              <a:buFont typeface="+mj-lt"/>
              <a:buAutoNum type="alphaLcPeriod"/>
            </a:pPr>
            <a:r>
              <a:rPr lang="en-US" dirty="0">
                <a:solidFill>
                  <a:srgbClr val="212529"/>
                </a:solidFill>
              </a:rPr>
              <a:t>No OA committee or service body shall ever become the seat of perilous wealth or power;</a:t>
            </a:r>
          </a:p>
          <a:p>
            <a:pPr marL="457200" indent="-457200">
              <a:buFont typeface="+mj-lt"/>
              <a:buAutoNum type="alphaLcPeriod"/>
            </a:pPr>
            <a:r>
              <a:rPr lang="en-US" b="0" i="0" dirty="0">
                <a:solidFill>
                  <a:srgbClr val="212529"/>
                </a:solidFill>
                <a:effectLst/>
              </a:rPr>
              <a:t>Suf</a:t>
            </a:r>
            <a:r>
              <a:rPr lang="en-US" dirty="0">
                <a:solidFill>
                  <a:srgbClr val="212529"/>
                </a:solidFill>
              </a:rPr>
              <a:t>ficient operating funds, plus an ample reserve shall be OA’s prudent financial principle; </a:t>
            </a:r>
          </a:p>
          <a:p>
            <a:pPr marL="457200" indent="-457200">
              <a:buFont typeface="+mj-lt"/>
              <a:buAutoNum type="alphaLcPeriod"/>
            </a:pPr>
            <a:r>
              <a:rPr lang="en-US" dirty="0">
                <a:solidFill>
                  <a:srgbClr val="212529"/>
                </a:solidFill>
              </a:rPr>
              <a:t>No OA member shall ever be placed in a position of unqualified authority;</a:t>
            </a:r>
          </a:p>
          <a:p>
            <a:pPr marL="457200" indent="-457200">
              <a:buFont typeface="+mj-lt"/>
              <a:buAutoNum type="alphaLcPeriod"/>
            </a:pPr>
            <a:r>
              <a:rPr lang="en-US" b="0" i="0" dirty="0">
                <a:solidFill>
                  <a:srgbClr val="212529"/>
                </a:solidFill>
                <a:effectLst/>
              </a:rPr>
              <a:t>All important decisions shall be reached by discussion, vote and, whenever possible by substantial unanimity; </a:t>
            </a:r>
          </a:p>
          <a:p>
            <a:pPr marL="457200" indent="-457200">
              <a:buFont typeface="+mj-lt"/>
              <a:buAutoNum type="alphaLcPeriod"/>
            </a:pPr>
            <a:r>
              <a:rPr lang="en-US" b="0" i="0" dirty="0">
                <a:solidFill>
                  <a:srgbClr val="212529"/>
                </a:solidFill>
                <a:effectLst/>
              </a:rPr>
              <a:t>No service action shall ever be personally punitive or an incitement to public controversy; and</a:t>
            </a:r>
          </a:p>
          <a:p>
            <a:pPr marL="457200" indent="-457200">
              <a:buFont typeface="+mj-lt"/>
              <a:buAutoNum type="alphaLcPeriod"/>
            </a:pPr>
            <a:r>
              <a:rPr lang="en-US" b="0" i="0" dirty="0">
                <a:solidFill>
                  <a:srgbClr val="212529"/>
                </a:solidFill>
                <a:effectLst/>
              </a:rPr>
              <a:t>No OA service committee or service board shall ever perform any acts of government, and each shall always remain democratic in thought and action.</a:t>
            </a:r>
          </a:p>
          <a:p>
            <a:r>
              <a:rPr lang="en-US" dirty="0"/>
              <a:t>Spiritual Principles: </a:t>
            </a:r>
            <a:r>
              <a:rPr lang="en-US" b="0" i="0" dirty="0">
                <a:solidFill>
                  <a:srgbClr val="212529"/>
                </a:solidFill>
                <a:effectLst/>
              </a:rPr>
              <a:t>Guidelines, Selflessness, Realism, Representation, Dialogue, Compassion, Respect</a:t>
            </a:r>
            <a:endParaRPr lang="en-US" dirty="0">
              <a:solidFill>
                <a:srgbClr val="212529"/>
              </a:solidFill>
            </a:endParaRPr>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Twelve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68</a:t>
            </a:fld>
            <a:endParaRPr lang="en-US" dirty="0"/>
          </a:p>
        </p:txBody>
      </p:sp>
    </p:spTree>
    <p:extLst>
      <p:ext uri="{BB962C8B-B14F-4D97-AF65-F5344CB8AC3E}">
        <p14:creationId xmlns:p14="http://schemas.microsoft.com/office/powerpoint/2010/main" val="2378047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219825"/>
          </a:xfrm>
        </p:spPr>
        <p:txBody>
          <a:bodyPr>
            <a:normAutofit/>
          </a:bodyPr>
          <a:lstStyle/>
          <a:p>
            <a:pPr>
              <a:lnSpc>
                <a:spcPct val="100000"/>
              </a:lnSpc>
              <a:spcBef>
                <a:spcPts val="0"/>
              </a:spcBef>
              <a:spcAft>
                <a:spcPts val="300"/>
              </a:spcAft>
            </a:pPr>
            <a:r>
              <a:rPr lang="en-US" sz="2800" dirty="0"/>
              <a:t>The guidelines presented in the Twelfth Concept bring to our service bodies and trusted servants the boundaries that give each recovering member of OA an approach to support our service positions.</a:t>
            </a:r>
            <a:br>
              <a:rPr lang="en-US" sz="2800" dirty="0"/>
            </a:br>
            <a:br>
              <a:rPr lang="en-US" sz="800" dirty="0"/>
            </a:br>
            <a:r>
              <a:rPr lang="en-US" sz="2800" dirty="0"/>
              <a:t>By focusing on the guidelines of </a:t>
            </a:r>
            <a:r>
              <a:rPr lang="en-US" sz="2800" dirty="0">
                <a:solidFill>
                  <a:srgbClr val="212529"/>
                </a:solidFill>
              </a:rPr>
              <a:t>s</a:t>
            </a:r>
            <a:r>
              <a:rPr lang="en-US" sz="2800" b="0" i="0" dirty="0">
                <a:solidFill>
                  <a:srgbClr val="212529"/>
                </a:solidFill>
                <a:effectLst/>
              </a:rPr>
              <a:t>elflessness, realism, representation, dialogue, compassion, and respect</a:t>
            </a:r>
            <a:r>
              <a:rPr lang="en-US" sz="2800" dirty="0">
                <a:solidFill>
                  <a:srgbClr val="212529"/>
                </a:solidFill>
              </a:rPr>
              <a:t>,</a:t>
            </a:r>
            <a:r>
              <a:rPr lang="en-US" sz="2800" b="0" i="0" dirty="0">
                <a:solidFill>
                  <a:srgbClr val="212529"/>
                </a:solidFill>
                <a:effectLst/>
              </a:rPr>
              <a:t> OA can continue to grow and support the compulsive eater who still suffers.</a:t>
            </a:r>
            <a:endParaRPr lang="en-US" sz="2800" dirty="0"/>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Twelve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69</a:t>
            </a:fld>
            <a:endParaRPr lang="en-US" dirty="0"/>
          </a:p>
        </p:txBody>
      </p:sp>
    </p:spTree>
    <p:extLst>
      <p:ext uri="{BB962C8B-B14F-4D97-AF65-F5344CB8AC3E}">
        <p14:creationId xmlns:p14="http://schemas.microsoft.com/office/powerpoint/2010/main" val="417952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descr="mountains at sunset">
            <a:extLst>
              <a:ext uri="{FF2B5EF4-FFF2-40B4-BE49-F238E27FC236}">
                <a16:creationId xmlns:a16="http://schemas.microsoft.com/office/drawing/2014/main" id="{C461C923-9398-4154-A70D-00BF19083027}"/>
              </a:ext>
            </a:extLst>
          </p:cNvPr>
          <p:cNvPicPr>
            <a:picLocks noChangeAspect="1"/>
          </p:cNvPicPr>
          <p:nvPr/>
        </p:nvPicPr>
        <p:blipFill rotWithShape="1">
          <a:blip r:embed="rId2"/>
          <a:srcRect/>
          <a:stretch/>
        </p:blipFill>
        <p:spPr>
          <a:xfrm>
            <a:off x="2797792" y="1557144"/>
            <a:ext cx="5200630" cy="497181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016076"/>
          </a:xfrm>
        </p:spPr>
        <p:txBody>
          <a:bodyPr>
            <a:normAutofit fontScale="90000"/>
          </a:bodyPr>
          <a:lstStyle/>
          <a:p>
            <a:r>
              <a:rPr lang="en-US" spc="400" dirty="0"/>
              <a:t>OA Concept Two</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664708"/>
            <a:ext cx="5093208" cy="1197864"/>
          </a:xfrm>
        </p:spPr>
        <p:txBody>
          <a:bodyPr/>
          <a:lstStyle/>
          <a:p>
            <a:endParaRPr lang="en-US" dirty="0"/>
          </a:p>
        </p:txBody>
      </p:sp>
      <p:sp>
        <p:nvSpPr>
          <p:cNvPr id="5" name="TextBox 4">
            <a:extLst>
              <a:ext uri="{FF2B5EF4-FFF2-40B4-BE49-F238E27FC236}">
                <a16:creationId xmlns:a16="http://schemas.microsoft.com/office/drawing/2014/main" id="{A8163A2A-D24D-43DD-B862-F22F65846716}"/>
              </a:ext>
            </a:extLst>
          </p:cNvPr>
          <p:cNvSpPr txBox="1"/>
          <p:nvPr/>
        </p:nvSpPr>
        <p:spPr>
          <a:xfrm>
            <a:off x="5190696" y="1725236"/>
            <a:ext cx="48449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a:t>
            </a:r>
          </a:p>
        </p:txBody>
      </p:sp>
      <p:sp>
        <p:nvSpPr>
          <p:cNvPr id="6" name="TextBox 5">
            <a:extLst>
              <a:ext uri="{FF2B5EF4-FFF2-40B4-BE49-F238E27FC236}">
                <a16:creationId xmlns:a16="http://schemas.microsoft.com/office/drawing/2014/main" id="{7B60108F-AA6C-44BA-87D4-1B124500BDB3}"/>
              </a:ext>
            </a:extLst>
          </p:cNvPr>
          <p:cNvSpPr txBox="1"/>
          <p:nvPr/>
        </p:nvSpPr>
        <p:spPr>
          <a:xfrm>
            <a:off x="5222542" y="600910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6</a:t>
            </a:r>
          </a:p>
        </p:txBody>
      </p:sp>
      <p:sp>
        <p:nvSpPr>
          <p:cNvPr id="7" name="TextBox 6">
            <a:extLst>
              <a:ext uri="{FF2B5EF4-FFF2-40B4-BE49-F238E27FC236}">
                <a16:creationId xmlns:a16="http://schemas.microsoft.com/office/drawing/2014/main" id="{5B371DFA-5B61-4031-9D21-02935272E52E}"/>
              </a:ext>
            </a:extLst>
          </p:cNvPr>
          <p:cNvSpPr txBox="1"/>
          <p:nvPr/>
        </p:nvSpPr>
        <p:spPr>
          <a:xfrm>
            <a:off x="7522190"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52295EC2-12A1-452F-B7FA-AE91E3E58220}"/>
              </a:ext>
            </a:extLst>
          </p:cNvPr>
          <p:cNvSpPr txBox="1"/>
          <p:nvPr/>
        </p:nvSpPr>
        <p:spPr>
          <a:xfrm>
            <a:off x="2922895" y="3867172"/>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a:t>
            </a:r>
          </a:p>
        </p:txBody>
      </p:sp>
      <p:sp>
        <p:nvSpPr>
          <p:cNvPr id="9" name="TextBox 8">
            <a:extLst>
              <a:ext uri="{FF2B5EF4-FFF2-40B4-BE49-F238E27FC236}">
                <a16:creationId xmlns:a16="http://schemas.microsoft.com/office/drawing/2014/main" id="{833ECC4D-14C0-4ADB-A42E-EEA47A34A7AC}"/>
              </a:ext>
            </a:extLst>
          </p:cNvPr>
          <p:cNvSpPr txBox="1"/>
          <p:nvPr/>
        </p:nvSpPr>
        <p:spPr>
          <a:xfrm>
            <a:off x="6339389" y="2094568"/>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B2934882-A5E5-4A1B-A708-A54BF059C47D}"/>
              </a:ext>
            </a:extLst>
          </p:cNvPr>
          <p:cNvSpPr txBox="1"/>
          <p:nvPr/>
        </p:nvSpPr>
        <p:spPr>
          <a:xfrm>
            <a:off x="7216390" y="2853974"/>
            <a:ext cx="354842" cy="461665"/>
          </a:xfrm>
          <a:prstGeom prst="rect">
            <a:avLst/>
          </a:prstGeom>
          <a:noFill/>
        </p:spPr>
        <p:txBody>
          <a:bodyPr wrap="square" rtlCol="0">
            <a:spAutoFit/>
          </a:bodyPr>
          <a:lstStyle/>
          <a:p>
            <a:r>
              <a:rPr lang="en-US" sz="2400" dirty="0">
                <a:latin typeface="Arial Black" panose="020B0A040201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2B1709BA-EE0A-48EB-8A18-3699E906E5A3}"/>
              </a:ext>
            </a:extLst>
          </p:cNvPr>
          <p:cNvSpPr txBox="1"/>
          <p:nvPr/>
        </p:nvSpPr>
        <p:spPr>
          <a:xfrm>
            <a:off x="7216390" y="4811244"/>
            <a:ext cx="5480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04A09691-40FF-4BCB-8129-344A01729416}"/>
              </a:ext>
            </a:extLst>
          </p:cNvPr>
          <p:cNvSpPr txBox="1"/>
          <p:nvPr/>
        </p:nvSpPr>
        <p:spPr>
          <a:xfrm>
            <a:off x="4079997" y="1998249"/>
            <a:ext cx="48449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A8A437D6-141F-405C-8DB2-5836D43182D2}"/>
              </a:ext>
            </a:extLst>
          </p:cNvPr>
          <p:cNvSpPr txBox="1"/>
          <p:nvPr/>
        </p:nvSpPr>
        <p:spPr>
          <a:xfrm>
            <a:off x="3277736" y="2853974"/>
            <a:ext cx="47539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a:t>
            </a:r>
          </a:p>
        </p:txBody>
      </p:sp>
      <p:sp>
        <p:nvSpPr>
          <p:cNvPr id="14" name="TextBox 13">
            <a:extLst>
              <a:ext uri="{FF2B5EF4-FFF2-40B4-BE49-F238E27FC236}">
                <a16:creationId xmlns:a16="http://schemas.microsoft.com/office/drawing/2014/main" id="{2E448F5C-2B0B-458B-9C34-0D21812ED1D2}"/>
              </a:ext>
            </a:extLst>
          </p:cNvPr>
          <p:cNvSpPr txBox="1"/>
          <p:nvPr/>
        </p:nvSpPr>
        <p:spPr>
          <a:xfrm>
            <a:off x="3277736" y="488037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a:t>
            </a:r>
          </a:p>
        </p:txBody>
      </p:sp>
      <p:sp>
        <p:nvSpPr>
          <p:cNvPr id="15" name="TextBox 14">
            <a:extLst>
              <a:ext uri="{FF2B5EF4-FFF2-40B4-BE49-F238E27FC236}">
                <a16:creationId xmlns:a16="http://schemas.microsoft.com/office/drawing/2014/main" id="{9F60CBC3-B178-459E-BD3B-50626E249254}"/>
              </a:ext>
            </a:extLst>
          </p:cNvPr>
          <p:cNvSpPr txBox="1"/>
          <p:nvPr/>
        </p:nvSpPr>
        <p:spPr>
          <a:xfrm>
            <a:off x="4031889" y="5631804"/>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E1F482B7-4FDA-4CC4-9A49-228969DD3ED1}"/>
              </a:ext>
            </a:extLst>
          </p:cNvPr>
          <p:cNvSpPr txBox="1"/>
          <p:nvPr/>
        </p:nvSpPr>
        <p:spPr>
          <a:xfrm>
            <a:off x="6339389" y="5607880"/>
            <a:ext cx="354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a:t>
            </a:r>
          </a:p>
        </p:txBody>
      </p:sp>
      <p:sp>
        <p:nvSpPr>
          <p:cNvPr id="17" name="TextBox 16">
            <a:extLst>
              <a:ext uri="{FF2B5EF4-FFF2-40B4-BE49-F238E27FC236}">
                <a16:creationId xmlns:a16="http://schemas.microsoft.com/office/drawing/2014/main" id="{13ACA4B5-ECA4-4C9E-A170-E2B999D791C0}"/>
              </a:ext>
            </a:extLst>
          </p:cNvPr>
          <p:cNvSpPr txBox="1"/>
          <p:nvPr/>
        </p:nvSpPr>
        <p:spPr>
          <a:xfrm>
            <a:off x="4060213" y="3627554"/>
            <a:ext cx="2456597" cy="1200329"/>
          </a:xfrm>
          <a:prstGeom prst="rect">
            <a:avLst/>
          </a:prstGeom>
          <a:noFill/>
        </p:spPr>
        <p:txBody>
          <a:bodyPr wrap="square" rtlCol="0">
            <a:spAutoFit/>
          </a:bodyPr>
          <a:lstStyle/>
          <a:p>
            <a:pPr algn="ctr"/>
            <a:r>
              <a:rPr lang="en-US" sz="2400" dirty="0">
                <a:latin typeface="Harrington" panose="04040505050A02020702" pitchFamily="82" charset="0"/>
              </a:rPr>
              <a:t>The Twelve Concepts</a:t>
            </a:r>
          </a:p>
          <a:p>
            <a:pPr algn="ctr"/>
            <a:r>
              <a:rPr lang="en-US" sz="2400" dirty="0">
                <a:latin typeface="Harrington" panose="04040505050A02020702" pitchFamily="82" charset="0"/>
              </a:rPr>
              <a:t>of OA Service</a:t>
            </a:r>
          </a:p>
        </p:txBody>
      </p:sp>
      <p:sp>
        <p:nvSpPr>
          <p:cNvPr id="19" name="Flowchart: Connector 18">
            <a:extLst>
              <a:ext uri="{FF2B5EF4-FFF2-40B4-BE49-F238E27FC236}">
                <a16:creationId xmlns:a16="http://schemas.microsoft.com/office/drawing/2014/main" id="{901089D3-CBC4-4CAA-904C-DA48B5F5E793}"/>
              </a:ext>
            </a:extLst>
          </p:cNvPr>
          <p:cNvSpPr/>
          <p:nvPr/>
        </p:nvSpPr>
        <p:spPr>
          <a:xfrm>
            <a:off x="7216390" y="2900140"/>
            <a:ext cx="354842" cy="369332"/>
          </a:xfrm>
          <a:prstGeom prst="flowChartConnec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787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Connecting the Pieces</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935122" y="1269207"/>
            <a:ext cx="2834640" cy="823912"/>
          </a:xfrm>
        </p:spPr>
        <p:txBody>
          <a:bodyPr>
            <a:normAutofit/>
          </a:bodyPr>
          <a:lstStyle/>
          <a:p>
            <a:r>
              <a:rPr lang="en-US" dirty="0"/>
              <a:t>Step Twelve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935122" y="2144863"/>
            <a:ext cx="2834640" cy="3684588"/>
          </a:xfrm>
        </p:spPr>
        <p:txBody>
          <a:bodyPr>
            <a:normAutofit/>
          </a:bodyPr>
          <a:lstStyle/>
          <a:p>
            <a:pPr marL="0" indent="0" algn="l">
              <a:buNone/>
            </a:pPr>
            <a:r>
              <a:rPr lang="en-US" b="0" i="0" dirty="0">
                <a:solidFill>
                  <a:srgbClr val="212529"/>
                </a:solidFill>
                <a:effectLst/>
              </a:rPr>
              <a:t>Having had a spiritual awakening as the result of these Steps, we tried to carry this message to compulsive overeaters and to practice these principles in all our affairs.</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072935" y="1271772"/>
            <a:ext cx="2834640" cy="823912"/>
          </a:xfrm>
        </p:spPr>
        <p:txBody>
          <a:bodyPr>
            <a:normAutofit/>
          </a:bodyPr>
          <a:lstStyle/>
          <a:p>
            <a:r>
              <a:rPr lang="en-US" dirty="0"/>
              <a:t>Tradition Twelve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072935" y="2073101"/>
            <a:ext cx="2834640" cy="3684588"/>
          </a:xfrm>
        </p:spPr>
        <p:txBody>
          <a:bodyPr>
            <a:normAutofit/>
          </a:bodyPr>
          <a:lstStyle/>
          <a:p>
            <a:pPr marL="0" indent="0">
              <a:buNone/>
            </a:pPr>
            <a:r>
              <a:rPr lang="en-US" dirty="0"/>
              <a:t>Anonymity is the spiritual foundation of all these Traditions, ever reminding us to place principles before personalities.</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6907575" y="1294666"/>
            <a:ext cx="2834640" cy="7729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Concept Twelve</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6907575" y="2073101"/>
            <a:ext cx="4894463" cy="46512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0" i="0" dirty="0">
                <a:solidFill>
                  <a:srgbClr val="212529"/>
                </a:solidFill>
                <a:effectLst/>
              </a:rPr>
              <a:t>The spiritual foundation for OA service ensures that:</a:t>
            </a:r>
          </a:p>
          <a:p>
            <a:pPr marL="457200" indent="-457200">
              <a:buFont typeface="+mj-lt"/>
              <a:buAutoNum type="alphaLcPeriod"/>
            </a:pPr>
            <a:r>
              <a:rPr lang="en-US" sz="1600" dirty="0">
                <a:solidFill>
                  <a:srgbClr val="212529"/>
                </a:solidFill>
              </a:rPr>
              <a:t>No OA committee or service body shall ever become the seat of perilous wealth or power;</a:t>
            </a:r>
          </a:p>
          <a:p>
            <a:pPr marL="457200" indent="-457200">
              <a:buFont typeface="+mj-lt"/>
              <a:buAutoNum type="alphaLcPeriod"/>
            </a:pPr>
            <a:r>
              <a:rPr lang="en-US" sz="1600" b="0" i="0" dirty="0">
                <a:solidFill>
                  <a:srgbClr val="212529"/>
                </a:solidFill>
                <a:effectLst/>
              </a:rPr>
              <a:t>Suf</a:t>
            </a:r>
            <a:r>
              <a:rPr lang="en-US" sz="1600" dirty="0">
                <a:solidFill>
                  <a:srgbClr val="212529"/>
                </a:solidFill>
              </a:rPr>
              <a:t>ficient operating funds, plus an ample reserve shall be OA’s prudent financial principle; </a:t>
            </a:r>
          </a:p>
          <a:p>
            <a:pPr marL="457200" indent="-457200">
              <a:buFont typeface="+mj-lt"/>
              <a:buAutoNum type="alphaLcPeriod"/>
            </a:pPr>
            <a:r>
              <a:rPr lang="en-US" sz="1600" dirty="0">
                <a:solidFill>
                  <a:srgbClr val="212529"/>
                </a:solidFill>
              </a:rPr>
              <a:t>No OA member shall ever be placed in a position of unqualified authority;</a:t>
            </a:r>
          </a:p>
          <a:p>
            <a:pPr marL="457200" indent="-457200">
              <a:buFont typeface="+mj-lt"/>
              <a:buAutoNum type="alphaLcPeriod"/>
            </a:pPr>
            <a:r>
              <a:rPr lang="en-US" sz="1600" b="0" i="0" dirty="0">
                <a:solidFill>
                  <a:srgbClr val="212529"/>
                </a:solidFill>
                <a:effectLst/>
              </a:rPr>
              <a:t>All important decisions shall be reached by discussion, vote and, whenever possible by substantial unanimity; </a:t>
            </a:r>
          </a:p>
          <a:p>
            <a:pPr marL="457200" indent="-457200">
              <a:buFont typeface="+mj-lt"/>
              <a:buAutoNum type="alphaLcPeriod"/>
            </a:pPr>
            <a:r>
              <a:rPr lang="en-US" sz="1600" b="0" i="0" dirty="0">
                <a:solidFill>
                  <a:srgbClr val="212529"/>
                </a:solidFill>
                <a:effectLst/>
              </a:rPr>
              <a:t>No service action shall ever be personally punitive or an incitement to public controversy; and</a:t>
            </a:r>
          </a:p>
          <a:p>
            <a:pPr marL="457200" indent="-457200">
              <a:buFont typeface="+mj-lt"/>
              <a:buAutoNum type="alphaLcPeriod"/>
            </a:pPr>
            <a:r>
              <a:rPr lang="en-US" sz="1600" b="0" i="0" dirty="0">
                <a:solidFill>
                  <a:srgbClr val="212529"/>
                </a:solidFill>
                <a:effectLst/>
              </a:rPr>
              <a:t>No OA service committee or service board shall ever perform any acts of government, and each shall always remain democratic in thought and action.</a:t>
            </a:r>
          </a:p>
        </p:txBody>
      </p:sp>
      <p:sp>
        <p:nvSpPr>
          <p:cNvPr id="7" name="TextBox 6">
            <a:extLst>
              <a:ext uri="{FF2B5EF4-FFF2-40B4-BE49-F238E27FC236}">
                <a16:creationId xmlns:a16="http://schemas.microsoft.com/office/drawing/2014/main" id="{0C01004D-AB7A-4A17-8999-3EA8EFE13B42}"/>
              </a:ext>
            </a:extLst>
          </p:cNvPr>
          <p:cNvSpPr txBox="1"/>
          <p:nvPr/>
        </p:nvSpPr>
        <p:spPr>
          <a:xfrm>
            <a:off x="748113" y="6077376"/>
            <a:ext cx="10167582" cy="830997"/>
          </a:xfrm>
          <a:prstGeom prst="rect">
            <a:avLst/>
          </a:prstGeom>
          <a:noFill/>
        </p:spPr>
        <p:txBody>
          <a:bodyPr wrap="square" rtlCol="0">
            <a:spAutoFit/>
          </a:bodyPr>
          <a:lstStyle/>
          <a:p>
            <a:r>
              <a:rPr lang="en-US" sz="2400" b="1" dirty="0"/>
              <a:t>Spiritual Principles:</a:t>
            </a:r>
            <a:r>
              <a:rPr lang="en-US" sz="2400" dirty="0"/>
              <a:t> Service, Spirituality, </a:t>
            </a:r>
          </a:p>
          <a:p>
            <a:r>
              <a:rPr lang="en-US" sz="2400" dirty="0"/>
              <a:t>Guidelines</a:t>
            </a:r>
          </a:p>
        </p:txBody>
      </p:sp>
      <p:sp>
        <p:nvSpPr>
          <p:cNvPr id="8" name="Slide Number Placeholder 9">
            <a:extLst>
              <a:ext uri="{FF2B5EF4-FFF2-40B4-BE49-F238E27FC236}">
                <a16:creationId xmlns:a16="http://schemas.microsoft.com/office/drawing/2014/main" id="{1985ED4F-38A4-8D66-D15A-7A152BFE2E8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2">
                    <a:lumMod val="50000"/>
                  </a:schemeClr>
                </a:solidFill>
              </a:rPr>
              <a:pPr algn="r"/>
              <a:t>70</a:t>
            </a:fld>
            <a:endParaRPr lang="en-US" sz="1200" b="1" dirty="0">
              <a:solidFill>
                <a:schemeClr val="bg2">
                  <a:lumMod val="50000"/>
                </a:schemeClr>
              </a:solidFill>
            </a:endParaRPr>
          </a:p>
        </p:txBody>
      </p:sp>
    </p:spTree>
    <p:extLst>
      <p:ext uri="{BB962C8B-B14F-4D97-AF65-F5344CB8AC3E}">
        <p14:creationId xmlns:p14="http://schemas.microsoft.com/office/powerpoint/2010/main" val="511735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096000" y="136525"/>
            <a:ext cx="4434840" cy="886968"/>
          </a:xfrm>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96000" y="1023493"/>
            <a:ext cx="5026152" cy="5532755"/>
          </a:xfrm>
        </p:spPr>
        <p:txBody>
          <a:bodyPr>
            <a:normAutofit fontScale="92500" lnSpcReduction="10000"/>
          </a:bodyPr>
          <a:lstStyle/>
          <a:p>
            <a:r>
              <a:rPr lang="en-US" dirty="0"/>
              <a:t>With the Twelfth Concept we come full-circle.  OA is a spiritual Fellowship based on a belief that a Power greater than ourselves can restore us to sanity, not only regarding our issues with food, but in all areas of our lives.  This spiritual foundation, which includes the Twelve Steps, Twelve Traditions, and Twelve Concepts, extends to our personal lives and </a:t>
            </a:r>
            <a:r>
              <a:rPr lang="en-US" i="1" dirty="0"/>
              <a:t>all</a:t>
            </a:r>
            <a:r>
              <a:rPr lang="en-US" dirty="0"/>
              <a:t> facets of our service experience.</a:t>
            </a:r>
          </a:p>
          <a:p>
            <a:r>
              <a:rPr lang="en-US" dirty="0"/>
              <a:t>These Concepts are ideals that support the Principles found within them and in, concert with the Steps and Traditions,  provide guidelines </a:t>
            </a:r>
            <a:r>
              <a:rPr lang="en-US" b="0" i="0" dirty="0">
                <a:solidFill>
                  <a:srgbClr val="212529"/>
                </a:solidFill>
                <a:effectLst/>
              </a:rPr>
              <a:t>(selflessness, realism, representation, dialogue, compassion, and respect) for the growth that recovery brings.</a:t>
            </a:r>
            <a:endParaRPr lang="en-US" dirty="0"/>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p:pic>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dirty="0"/>
              <a:t>Oa concept Twelve</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71</a:t>
            </a:fld>
            <a:endParaRPr lang="en-US" dirty="0"/>
          </a:p>
        </p:txBody>
      </p:sp>
    </p:spTree>
    <p:extLst>
      <p:ext uri="{BB962C8B-B14F-4D97-AF65-F5344CB8AC3E}">
        <p14:creationId xmlns:p14="http://schemas.microsoft.com/office/powerpoint/2010/main" val="3675306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9147313" y="6393246"/>
            <a:ext cx="2743200" cy="365125"/>
          </a:xfrm>
        </p:spPr>
        <p:txBody>
          <a:bodyPr/>
          <a:lstStyle/>
          <a:p>
            <a:fld id="{D8DA9DAA-006C-4F4B-980E-E3DF019B24E2}" type="slidenum">
              <a:rPr lang="en-US" smtClean="0"/>
              <a:pPr/>
              <a:t>72</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Oa concept Twelve</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Questions?</a:t>
            </a:r>
            <a:br>
              <a:rPr lang="en-US" dirty="0"/>
            </a:br>
            <a:r>
              <a:rPr lang="en-US" dirty="0"/>
              <a:t>Discussion?</a:t>
            </a:r>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17764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A7448E-6E2C-F4C0-2C4B-2A330E19E246}"/>
              </a:ext>
            </a:extLst>
          </p:cNvPr>
          <p:cNvSpPr>
            <a:spLocks noGrp="1"/>
          </p:cNvSpPr>
          <p:nvPr>
            <p:ph type="title"/>
          </p:nvPr>
        </p:nvSpPr>
        <p:spPr>
          <a:xfrm>
            <a:off x="3653624" y="566293"/>
            <a:ext cx="5276088" cy="2276856"/>
          </a:xfrm>
        </p:spPr>
        <p:txBody>
          <a:bodyPr/>
          <a:lstStyle/>
          <a:p>
            <a:pPr algn="ctr"/>
            <a:r>
              <a:rPr lang="en-US" sz="2000" b="1" dirty="0">
                <a:effectLst/>
                <a:latin typeface="Univers" panose="020B0503020202020204" pitchFamily="34" charset="0"/>
              </a:rPr>
              <a:t>OA Board-Approved</a:t>
            </a:r>
            <a:br>
              <a:rPr lang="en-US" dirty="0">
                <a:solidFill>
                  <a:srgbClr val="211D1E"/>
                </a:solidFill>
                <a:effectLst/>
                <a:latin typeface="Adobe Garamond Pro"/>
              </a:rPr>
            </a:br>
            <a:endParaRPr lang="en-US" dirty="0"/>
          </a:p>
        </p:txBody>
      </p:sp>
      <p:sp>
        <p:nvSpPr>
          <p:cNvPr id="8" name="Footer Placeholder 7">
            <a:extLst>
              <a:ext uri="{FF2B5EF4-FFF2-40B4-BE49-F238E27FC236}">
                <a16:creationId xmlns:a16="http://schemas.microsoft.com/office/drawing/2014/main" id="{84D66234-9BF5-6ED4-C952-C320CA222D91}"/>
              </a:ext>
            </a:extLst>
          </p:cNvPr>
          <p:cNvSpPr>
            <a:spLocks noGrp="1"/>
          </p:cNvSpPr>
          <p:nvPr>
            <p:ph type="ftr" sz="quarter" idx="11"/>
          </p:nvPr>
        </p:nvSpPr>
        <p:spPr/>
        <p:txBody>
          <a:bodyPr/>
          <a:lstStyle/>
          <a:p>
            <a:r>
              <a:rPr lang="en-US" dirty="0"/>
              <a:t>Oa concepts</a:t>
            </a:r>
          </a:p>
        </p:txBody>
      </p:sp>
      <p:sp>
        <p:nvSpPr>
          <p:cNvPr id="9" name="Slide Number Placeholder 8">
            <a:extLst>
              <a:ext uri="{FF2B5EF4-FFF2-40B4-BE49-F238E27FC236}">
                <a16:creationId xmlns:a16="http://schemas.microsoft.com/office/drawing/2014/main" id="{5ED210A9-3421-C2EC-713C-1395058D91B2}"/>
              </a:ext>
            </a:extLst>
          </p:cNvPr>
          <p:cNvSpPr>
            <a:spLocks noGrp="1"/>
          </p:cNvSpPr>
          <p:nvPr>
            <p:ph type="sldNum" sz="quarter" idx="12"/>
          </p:nvPr>
        </p:nvSpPr>
        <p:spPr>
          <a:xfrm>
            <a:off x="9147313" y="6393246"/>
            <a:ext cx="2743200" cy="365125"/>
          </a:xfrm>
        </p:spPr>
        <p:txBody>
          <a:bodyPr/>
          <a:lstStyle/>
          <a:p>
            <a:fld id="{D8DA9DAA-006C-4F4B-980E-E3DF019B24E2}" type="slidenum">
              <a:rPr lang="en-US" smtClean="0"/>
              <a:pPr/>
              <a:t>73</a:t>
            </a:fld>
            <a:endParaRPr lang="en-US" dirty="0"/>
          </a:p>
        </p:txBody>
      </p:sp>
      <p:sp>
        <p:nvSpPr>
          <p:cNvPr id="10" name="Text Placeholder 9">
            <a:extLst>
              <a:ext uri="{FF2B5EF4-FFF2-40B4-BE49-F238E27FC236}">
                <a16:creationId xmlns:a16="http://schemas.microsoft.com/office/drawing/2014/main" id="{3798FBF3-BDD7-744A-1F9C-619A2E80C186}"/>
              </a:ext>
            </a:extLst>
          </p:cNvPr>
          <p:cNvSpPr>
            <a:spLocks noGrp="1"/>
          </p:cNvSpPr>
          <p:nvPr>
            <p:ph type="body" sz="quarter" idx="13"/>
          </p:nvPr>
        </p:nvSpPr>
        <p:spPr>
          <a:xfrm>
            <a:off x="3653624" y="3654022"/>
            <a:ext cx="5276088" cy="1673352"/>
          </a:xfrm>
        </p:spPr>
        <p:txBody>
          <a:bodyPr>
            <a:normAutofit fontScale="25000" lnSpcReduction="20000"/>
          </a:bodyPr>
          <a:lstStyle/>
          <a:p>
            <a:pPr algn="ctr"/>
            <a:r>
              <a:rPr lang="en-US" sz="6400" dirty="0"/>
              <a:t>World</a:t>
            </a:r>
            <a:r>
              <a:rPr lang="en-US" sz="5500" dirty="0"/>
              <a:t> Service Office</a:t>
            </a:r>
          </a:p>
          <a:p>
            <a:pPr algn="ctr"/>
            <a:r>
              <a:rPr lang="en-US" sz="5500" dirty="0"/>
              <a:t>6075 Zenith Court NE</a:t>
            </a:r>
          </a:p>
          <a:p>
            <a:pPr algn="ctr"/>
            <a:r>
              <a:rPr lang="en-US" sz="5500" dirty="0"/>
              <a:t>Rio Rancho, NM 87144-6424 USA</a:t>
            </a:r>
          </a:p>
          <a:p>
            <a:pPr algn="ctr"/>
            <a:r>
              <a:rPr lang="en-US" sz="5500" dirty="0"/>
              <a:t>Mail Address: P.O. Box 44727</a:t>
            </a:r>
          </a:p>
          <a:p>
            <a:pPr algn="ctr"/>
            <a:r>
              <a:rPr lang="en-US" sz="5500" dirty="0"/>
              <a:t>Rio Rancho, NM 87174-4727 USA</a:t>
            </a:r>
          </a:p>
          <a:p>
            <a:pPr algn="ctr"/>
            <a:r>
              <a:rPr lang="en-US" sz="5500" dirty="0"/>
              <a:t>1-505-891-2664 • </a:t>
            </a:r>
            <a:r>
              <a:rPr lang="en-US" sz="5500" dirty="0" err="1"/>
              <a:t>info@oa.org</a:t>
            </a:r>
            <a:r>
              <a:rPr lang="en-US" sz="5500" dirty="0"/>
              <a:t> • </a:t>
            </a:r>
            <a:r>
              <a:rPr lang="en-US" sz="5500" dirty="0" err="1"/>
              <a:t>oa.org</a:t>
            </a:r>
            <a:endParaRPr lang="en-US" sz="5500" dirty="0"/>
          </a:p>
          <a:p>
            <a:pPr algn="ctr"/>
            <a:endParaRPr lang="en-US" dirty="0"/>
          </a:p>
        </p:txBody>
      </p:sp>
    </p:spTree>
    <p:extLst>
      <p:ext uri="{BB962C8B-B14F-4D97-AF65-F5344CB8AC3E}">
        <p14:creationId xmlns:p14="http://schemas.microsoft.com/office/powerpoint/2010/main" val="49106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Concept Two</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b="0" i="0" dirty="0">
                <a:solidFill>
                  <a:srgbClr val="212529"/>
                </a:solidFill>
                <a:effectLst/>
              </a:rPr>
              <a:t>The OA groups have delegated to World Service Business Conference the active maintenance of our world services; thus, World Service Business Conference is the voice, authority and effective conscience of OA as a whole.</a:t>
            </a:r>
          </a:p>
          <a:p>
            <a:endParaRPr lang="en-US" dirty="0"/>
          </a:p>
          <a:p>
            <a:r>
              <a:rPr lang="en-US" dirty="0"/>
              <a:t>Spiritual Principle: </a:t>
            </a:r>
            <a:r>
              <a:rPr lang="en-US" b="0" i="0" dirty="0">
                <a:solidFill>
                  <a:srgbClr val="212529"/>
                </a:solidFill>
                <a:effectLst/>
              </a:rPr>
              <a:t>Conscience</a:t>
            </a:r>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OA Concept Two</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Tree>
    <p:extLst>
      <p:ext uri="{BB962C8B-B14F-4D97-AF65-F5344CB8AC3E}">
        <p14:creationId xmlns:p14="http://schemas.microsoft.com/office/powerpoint/2010/main" val="72809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5936776" y="136525"/>
            <a:ext cx="5417024" cy="6219825"/>
          </a:xfrm>
        </p:spPr>
        <p:txBody>
          <a:bodyPr>
            <a:normAutofit fontScale="90000"/>
          </a:bodyPr>
          <a:lstStyle/>
          <a:p>
            <a:r>
              <a:rPr lang="en-US" sz="2800" dirty="0"/>
              <a:t>With thousands of OA groups worldwide, OA cannot hold a group conscience meeting including every member. It is a practical impossibility. To reach a group conscience that represents the Fellowship as a whole, OA holds the annual World Service Business Conference (WSBC).</a:t>
            </a:r>
            <a:br>
              <a:rPr lang="en-US" sz="2800" dirty="0"/>
            </a:br>
            <a:br>
              <a:rPr lang="en-US" sz="2800" dirty="0"/>
            </a:br>
            <a:r>
              <a:rPr lang="en-US" sz="2800" dirty="0"/>
              <a:t>Collectively, delegates form the group conscience of OA as a whole. We have found that this representational democracy is the best method for serving OA.</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Oa concept Two</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9</a:t>
            </a:fld>
            <a:endParaRPr lang="en-US" dirty="0"/>
          </a:p>
        </p:txBody>
      </p:sp>
    </p:spTree>
    <p:extLst>
      <p:ext uri="{BB962C8B-B14F-4D97-AF65-F5344CB8AC3E}">
        <p14:creationId xmlns:p14="http://schemas.microsoft.com/office/powerpoint/2010/main" val="592055112"/>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716</TotalTime>
  <Words>4307</Words>
  <Application>Microsoft Macintosh PowerPoint</Application>
  <PresentationFormat>Widescreen</PresentationFormat>
  <Paragraphs>523</Paragraphs>
  <Slides>73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Adobe Garamond Pro</vt:lpstr>
      <vt:lpstr>Arial</vt:lpstr>
      <vt:lpstr>Arial Black</vt:lpstr>
      <vt:lpstr>Harrington</vt:lpstr>
      <vt:lpstr>Univers</vt:lpstr>
      <vt:lpstr>GradientUnivers</vt:lpstr>
      <vt:lpstr>OA Concept One</vt:lpstr>
      <vt:lpstr>Concept One</vt:lpstr>
      <vt:lpstr>Individual members have the final say about world services and exercise this right through their participation in the decisions reached by their local and virtual  groups, service bodies, and world service.  The OA Twelve and Twelve tells us, “in order to reach an informed group conscience, we affirm each group member’s right to take part in the discussions … to make sure that the decision reached by the group takes into account all pertinent information (p. 100).”</vt:lpstr>
      <vt:lpstr>Connecting the Pieces</vt:lpstr>
      <vt:lpstr>Summary</vt:lpstr>
      <vt:lpstr>Questions? Discussion?</vt:lpstr>
      <vt:lpstr>OA Concept Two</vt:lpstr>
      <vt:lpstr>Concept Two</vt:lpstr>
      <vt:lpstr>With thousands of OA groups worldwide, OA cannot hold a group conscience meeting including every member. It is a practical impossibility. To reach a group conscience that represents the Fellowship as a whole, OA holds the annual World Service Business Conference (WSBC).  Collectively, delegates form the group conscience of OA as a whole. We have found that this representational democracy is the best method for serving OA.</vt:lpstr>
      <vt:lpstr>Connecting the Pieces</vt:lpstr>
      <vt:lpstr>Summary</vt:lpstr>
      <vt:lpstr>Questions? Discussion?</vt:lpstr>
      <vt:lpstr>OA Concept Three</vt:lpstr>
      <vt:lpstr>Concept Three</vt:lpstr>
      <vt:lpstr>Working within their job descriptions, trusted servants have the right to decide how to do their jobs.  We trust them to act and lead responsibly.  The Third Concept gives OA groups the right to bestow upon a trusted individual the authority to make decisions on behalf of the group when needed.  Delegating in this manner allows quick and efficient decision making. This trust is the heart of Concept Three.</vt:lpstr>
      <vt:lpstr>Connecting the Pieces</vt:lpstr>
      <vt:lpstr>Summary</vt:lpstr>
      <vt:lpstr>Questions? Discussion?</vt:lpstr>
      <vt:lpstr>OA Concept Four</vt:lpstr>
      <vt:lpstr>Concept Four</vt:lpstr>
      <vt:lpstr>At all levels of service, each member has a voice on all issues.  This participation may be direct, via discussion and vote at the local and virtual levels; or it may be indirect, via trusting an elected delegate or trustee to participate at other service levels, such as at service body board meetings.  This direct and delegated participation ensures the democratic foundation of Overeaters Anonymous.</vt:lpstr>
      <vt:lpstr>Connecting the Pieces</vt:lpstr>
      <vt:lpstr>Summary</vt:lpstr>
      <vt:lpstr>Questions? Discussion?</vt:lpstr>
      <vt:lpstr>OA Concept Five</vt:lpstr>
      <vt:lpstr>Concept Five</vt:lpstr>
      <vt:lpstr>Decisions are made by human beings. Sometimes members feel that a decision is made in error or in conflict with our Steps, Traditions, and/or Concepts.   Members have the right to request that the deciding body or another service body within the OA service structure reconsider the decision.</vt:lpstr>
      <vt:lpstr>Connecting the Pieces</vt:lpstr>
      <vt:lpstr>Summary</vt:lpstr>
      <vt:lpstr>Questions? Discussion?</vt:lpstr>
      <vt:lpstr>OA Concept Six</vt:lpstr>
      <vt:lpstr>Concept Six</vt:lpstr>
      <vt:lpstr>Although OA is non-structured, we may create service boards or committees responsible to those they serve. In practice, the needs of the group as a whole may sometimes be best served by a smaller group with a well-defined purpose.  To safeguard the Fellowship, the Board of Trustees is given the responsibility of overseeing the administration of the corporate entity.  Trustees answer directly to WSBC delegates and are responsible for carrying out WSBC directives as well as for serving as liaisons to service bodies and members.</vt:lpstr>
      <vt:lpstr>Connecting the Pieces</vt:lpstr>
      <vt:lpstr>Summary</vt:lpstr>
      <vt:lpstr>Questions? Discussion?</vt:lpstr>
      <vt:lpstr>OA Concept Seven</vt:lpstr>
      <vt:lpstr>Concept Seven</vt:lpstr>
      <vt:lpstr>OA Bylaws, Subpart A governs the organization of the World Service Office and describes the responsibilities of the Board of Trustees as directors of a nonprofit corporation.  It is amendable by the board, usually with the assistance of legal counsel.  OA Bylaws, Subpart B, which is approved by the WSBC, defines OA membership, basic service structure, and procedures relating to the functioning of the Fellowship.    Because OA is committed to the group conscience process, the board willingly accepts the responsibility to carry out the decisions made by the WSBC and delegates willingly place their trust in the board to do so.  The trustees have “legal authority”; whereas the Conference has “moral authority.”</vt:lpstr>
      <vt:lpstr>Connecting the Pieces</vt:lpstr>
      <vt:lpstr>Summary</vt:lpstr>
      <vt:lpstr>Questions? Discussion?</vt:lpstr>
      <vt:lpstr>OA Concept Eight</vt:lpstr>
      <vt:lpstr>Concept Eight</vt:lpstr>
      <vt:lpstr>The authority to oversee administrative issues  is delegated to the Executive Committee (EC), composed of all board officers and other trustees appointed to serve on the EC.  The day-to-day management of the World Service Office is assigned to the managing director. The managing director attends all EC meetings but has no vote.   The EC meets with the managing director monthly in person or virtually.  In cooperation with the managing director and management staff, the trustees serving on the EC oversee all aspects of operations. This includes creating an annual budget, maintaining a prudent reserve, handling investment matters and an annual audit, addressing legal issues, and setting the prices for literature.</vt:lpstr>
      <vt:lpstr>Connecting the Pieces</vt:lpstr>
      <vt:lpstr>Summary</vt:lpstr>
      <vt:lpstr>Questions? Discussion?</vt:lpstr>
      <vt:lpstr>OA Concept Nine</vt:lpstr>
      <vt:lpstr>Concept Nine</vt:lpstr>
      <vt:lpstr>Trusted servants are vital to OA at all levels of service, and the methods for choosing them vary, as do their jobs.  Some jobs may require only a willingness to help.  Others may require specific skills and abilities. These requirements need to be clearly stated prior to the selection of trusted servants.  Conflicts may arise when a group fails to clearly define the abilities, past service, and abstinence requirements needed for a position.</vt:lpstr>
      <vt:lpstr>Connecting the Pieces</vt:lpstr>
      <vt:lpstr>Summary</vt:lpstr>
      <vt:lpstr>Questions? Discussion?</vt:lpstr>
      <vt:lpstr>OA Concept Ten</vt:lpstr>
      <vt:lpstr>Concept Ten</vt:lpstr>
      <vt:lpstr>Clearly and carefully defined, written job descriptions allow members considering service positions to understand explicitly what is expected of them.  By defining service authority, groups can avoid problems and controversy arising from misunderstood job responsibilities and multiple people doing the same tasks.</vt:lpstr>
      <vt:lpstr>Connecting the Pieces</vt:lpstr>
      <vt:lpstr>Summary</vt:lpstr>
      <vt:lpstr>Questions? Discussion?</vt:lpstr>
      <vt:lpstr>OA Concept Eleven</vt:lpstr>
      <vt:lpstr>Concept Eleven</vt:lpstr>
      <vt:lpstr>OA deserves effective and efficient service workers. Similar to the realization that some members may need to look outside of our Fellowship for help in their personal recovery, Concept Eleven acknowledges that our service work may require assistance from people outside of OA who possess professional skills and talents not available within our groups.  Getting qualified assistance may include the creation of committees or small focused groups as well as the hiring of staff or consultants.</vt:lpstr>
      <vt:lpstr>Connecting the Pieces</vt:lpstr>
      <vt:lpstr>Summary</vt:lpstr>
      <vt:lpstr>Questions? Discussion?</vt:lpstr>
      <vt:lpstr>OA Concept Twelve</vt:lpstr>
      <vt:lpstr>Concept Twelve</vt:lpstr>
      <vt:lpstr>The guidelines presented in the Twelfth Concept bring to our service bodies and trusted servants the boundaries that give each recovering member of OA an approach to support our service positions.  By focusing on the guidelines of selflessness, realism, representation, dialogue, compassion, and respect, OA can continue to grow and support the compulsive eater who still suffers.</vt:lpstr>
      <vt:lpstr>Connecting the Pieces</vt:lpstr>
      <vt:lpstr>Summary</vt:lpstr>
      <vt:lpstr>Questions? Discussion?</vt:lpstr>
      <vt:lpstr>OA Board-Approved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Twelve Concepts of OA Service Workshop</dc:title>
  <dc:subject>Explore the Twelve Concepts of OA Service and gain a better understanding of the importance of service in our program. First presented at World Service Business Conference 2023</dc:subject>
  <dc:creator>Overeaters Anonymous</dc:creator>
  <cp:keywords/>
  <dc:description/>
  <cp:lastModifiedBy>Kevin McGuire</cp:lastModifiedBy>
  <cp:revision>108</cp:revision>
  <dcterms:created xsi:type="dcterms:W3CDTF">2023-06-25T13:26:09Z</dcterms:created>
  <dcterms:modified xsi:type="dcterms:W3CDTF">2024-01-09T21:35:14Z</dcterms:modified>
  <cp:category/>
</cp:coreProperties>
</file>